
<file path=[Content_Types].xml><?xml version="1.0" encoding="utf-8"?>
<Types xmlns="http://schemas.openxmlformats.org/package/2006/content-types">
  <Default Extension="jpeg" ContentType="image/jpeg"/>
  <Default Extension="wav" ContentType="audio/x-wav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57" r:id="rId4"/>
    <p:sldId id="258" r:id="rId6"/>
    <p:sldId id="305" r:id="rId7"/>
    <p:sldId id="359" r:id="rId8"/>
    <p:sldId id="358" r:id="rId9"/>
    <p:sldId id="360" r:id="rId10"/>
    <p:sldId id="327" r:id="rId11"/>
    <p:sldId id="362" r:id="rId12"/>
    <p:sldId id="372" r:id="rId13"/>
    <p:sldId id="368" r:id="rId14"/>
    <p:sldId id="373" r:id="rId15"/>
    <p:sldId id="374" r:id="rId16"/>
    <p:sldId id="375" r:id="rId17"/>
    <p:sldId id="377" r:id="rId18"/>
    <p:sldId id="378" r:id="rId19"/>
    <p:sldId id="379" r:id="rId20"/>
    <p:sldId id="344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D4C5"/>
    <a:srgbClr val="386D52"/>
    <a:srgbClr val="F4F3E9"/>
    <a:srgbClr val="F4F4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7" autoAdjust="0"/>
    <p:restoredTop sz="96314" autoAdjust="0"/>
  </p:normalViewPr>
  <p:slideViewPr>
    <p:cSldViewPr snapToGrid="0">
      <p:cViewPr varScale="1">
        <p:scale>
          <a:sx n="58" d="100"/>
          <a:sy n="58" d="100"/>
        </p:scale>
        <p:origin x="-90" y="-1476"/>
      </p:cViewPr>
      <p:guideLst>
        <p:guide orient="horz" pos="2225"/>
        <p:guide pos="395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DCE447-2894-4FBD-A02A-65A466DF5E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91B8C6-32F9-4B49-AC19-A6F6996EE05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E3CF89-91F4-45FB-A589-58532703FC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580-F423-4B22-ABCA-263F75C051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BF8DF-3505-4F9A-9456-487AF6DC3F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580-F423-4B22-ABCA-263F75C051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BF8DF-3505-4F9A-9456-487AF6DC3F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580-F423-4B22-ABCA-263F75C051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BF8DF-3505-4F9A-9456-487AF6DC3F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580-F423-4B22-ABCA-263F75C051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BF8DF-3505-4F9A-9456-487AF6DC3F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580-F423-4B22-ABCA-263F75C051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BF8DF-3505-4F9A-9456-487AF6DC3F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580-F423-4B22-ABCA-263F75C051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BF8DF-3505-4F9A-9456-487AF6DC3F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580-F423-4B22-ABCA-263F75C051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BF8DF-3505-4F9A-9456-487AF6DC3F0F}" type="slidenum">
              <a:rPr lang="zh-CN" altLang="en-US" smtClean="0"/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325228" y="5304454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www.1ppt.com/xiazai/jihua/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www.1ppt.com/xiazai/jianli/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www.1ppt.com/xiazai/huibao/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580-F423-4B22-ABCA-263F75C051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BF8DF-3505-4F9A-9456-487AF6DC3F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580-F423-4B22-ABCA-263F75C051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BF8DF-3505-4F9A-9456-487AF6DC3F0F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943707" y="433754"/>
            <a:ext cx="10304585" cy="5990492"/>
            <a:chOff x="820615" y="433754"/>
            <a:chExt cx="10304585" cy="5990492"/>
          </a:xfrm>
        </p:grpSpPr>
        <p:sp>
          <p:nvSpPr>
            <p:cNvPr id="6" name="矩形 5"/>
            <p:cNvSpPr/>
            <p:nvPr/>
          </p:nvSpPr>
          <p:spPr>
            <a:xfrm>
              <a:off x="820615" y="762000"/>
              <a:ext cx="10304585" cy="5662246"/>
            </a:xfrm>
            <a:prstGeom prst="rect">
              <a:avLst/>
            </a:prstGeom>
            <a:noFill/>
            <a:ln w="28575">
              <a:solidFill>
                <a:srgbClr val="386D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8499230" y="433754"/>
              <a:ext cx="1887416" cy="797169"/>
            </a:xfrm>
            <a:prstGeom prst="rect">
              <a:avLst/>
            </a:prstGeom>
            <a:solidFill>
              <a:srgbClr val="F4F3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screen"/>
          <a:srcRect l="84062" t="76287"/>
          <a:stretch>
            <a:fillRect/>
          </a:stretch>
        </p:blipFill>
        <p:spPr>
          <a:xfrm flipH="1" flipV="1">
            <a:off x="0" y="0"/>
            <a:ext cx="2917536" cy="2355724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1395512" y="541503"/>
            <a:ext cx="3470032" cy="466682"/>
          </a:xfrm>
          <a:prstGeom prst="rect">
            <a:avLst/>
          </a:prstGeom>
          <a:solidFill>
            <a:srgbClr val="386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8586396" y="408421"/>
            <a:ext cx="19592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>
                <a:solidFill>
                  <a:srgbClr val="386D5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LOGO</a:t>
            </a:r>
            <a:endParaRPr lang="zh-CN" altLang="en-US" sz="4400" dirty="0">
              <a:solidFill>
                <a:srgbClr val="386D5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580-F423-4B22-ABCA-263F75C051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BF8DF-3505-4F9A-9456-487AF6DC3F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69580-F423-4B22-ABCA-263F75C051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BF8DF-3505-4F9A-9456-487AF6DC3F0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69580-F423-4B22-ABCA-263F75C051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BF8DF-3505-4F9A-9456-487AF6DC3F0F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949" y="2019"/>
            <a:ext cx="12178043" cy="685497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tags" Target="../tags/tag3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6.png"/><Relationship Id="rId3" Type="http://schemas.openxmlformats.org/officeDocument/2006/relationships/tags" Target="../tags/tag4.xml"/><Relationship Id="rId2" Type="http://schemas.microsoft.com/office/2007/relationships/media" Target="../media/audio1.wav"/><Relationship Id="rId1" Type="http://schemas.openxmlformats.org/officeDocument/2006/relationships/audio" Target="../media/audio1.wav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png"/><Relationship Id="rId3" Type="http://schemas.openxmlformats.org/officeDocument/2006/relationships/tags" Target="../tags/tag2.xml"/><Relationship Id="rId2" Type="http://schemas.openxmlformats.org/officeDocument/2006/relationships/image" Target="../media/image6.png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" cstate="screen"/>
          <a:srcRect l="9424" t="3327" r="12604" b="3327"/>
          <a:stretch>
            <a:fillRect/>
          </a:stretch>
        </p:blipFill>
        <p:spPr>
          <a:xfrm>
            <a:off x="2352522" y="228600"/>
            <a:ext cx="9506257" cy="6400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screen"/>
          <a:srcRect r="67917"/>
          <a:stretch>
            <a:fillRect/>
          </a:stretch>
        </p:blipFill>
        <p:spPr>
          <a:xfrm>
            <a:off x="0" y="403"/>
            <a:ext cx="3911600" cy="685719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108542" y="1816793"/>
            <a:ext cx="26974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dirty="0">
                <a:solidFill>
                  <a:srgbClr val="386D52"/>
                </a:solidFill>
                <a:cs typeface="+mn-ea"/>
                <a:sym typeface="+mn-lt"/>
              </a:rPr>
              <a:t>轻足迹</a:t>
            </a:r>
            <a:endParaRPr lang="zh-CN" altLang="en-US" sz="6600" dirty="0">
              <a:solidFill>
                <a:srgbClr val="386D52"/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977206" y="0"/>
            <a:ext cx="19592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>
                <a:solidFill>
                  <a:srgbClr val="386D52"/>
                </a:solidFill>
                <a:cs typeface="+mn-ea"/>
                <a:sym typeface="+mn-lt"/>
              </a:rPr>
              <a:t>LOGO</a:t>
            </a:r>
            <a:endParaRPr lang="zh-CN" altLang="en-US" sz="4400" dirty="0">
              <a:solidFill>
                <a:srgbClr val="386D52"/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510530" y="4777105"/>
            <a:ext cx="78193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-300" dirty="0" smtClean="0">
                <a:solidFill>
                  <a:srgbClr val="386D52"/>
                </a:solidFill>
                <a:cs typeface="+mn-ea"/>
                <a:sym typeface="+mn-lt"/>
              </a:rPr>
              <a:t>小组成员：张羽冰    邱语嫣    覃海冰    </a:t>
            </a:r>
            <a:endParaRPr lang="zh-CN" altLang="en-US" sz="2400" spc="-300" dirty="0" smtClean="0">
              <a:solidFill>
                <a:srgbClr val="386D52"/>
              </a:solidFill>
              <a:cs typeface="+mn-ea"/>
              <a:sym typeface="+mn-lt"/>
            </a:endParaRPr>
          </a:p>
          <a:p>
            <a:r>
              <a:rPr lang="en-US" altLang="zh-CN" sz="2400" spc="-300" dirty="0" smtClean="0">
                <a:solidFill>
                  <a:srgbClr val="386D52"/>
                </a:solidFill>
                <a:cs typeface="+mn-ea"/>
                <a:sym typeface="+mn-lt"/>
              </a:rPr>
              <a:t>	         </a:t>
            </a:r>
            <a:r>
              <a:rPr lang="zh-CN" altLang="en-US" sz="2400" spc="-300" dirty="0" smtClean="0">
                <a:solidFill>
                  <a:srgbClr val="386D52"/>
                </a:solidFill>
                <a:cs typeface="+mn-ea"/>
                <a:sym typeface="+mn-lt"/>
              </a:rPr>
              <a:t>张维越    杨天翔</a:t>
            </a:r>
            <a:endParaRPr lang="zh-CN" altLang="en-US" sz="2400" spc="-300" dirty="0" smtClean="0">
              <a:solidFill>
                <a:srgbClr val="386D52"/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399267" y="4892322"/>
            <a:ext cx="1071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F4F4EB"/>
                </a:solidFill>
                <a:cs typeface="+mn-ea"/>
                <a:sym typeface="+mn-lt"/>
              </a:rPr>
              <a:t>导</a:t>
            </a:r>
            <a:r>
              <a:rPr lang="zh-CN" altLang="en-US" sz="1400" dirty="0" smtClean="0">
                <a:solidFill>
                  <a:srgbClr val="F4F4EB"/>
                </a:solidFill>
                <a:cs typeface="+mn-ea"/>
                <a:sym typeface="+mn-lt"/>
              </a:rPr>
              <a:t>：</a:t>
            </a:r>
            <a:r>
              <a:rPr lang="zh-CN" altLang="en-US" sz="1400" dirty="0">
                <a:solidFill>
                  <a:srgbClr val="F4F4EB"/>
                </a:solidFill>
                <a:cs typeface="+mn-ea"/>
                <a:sym typeface="+mn-lt"/>
              </a:rPr>
              <a:t>王</a:t>
            </a:r>
            <a:r>
              <a:rPr lang="zh-CN" altLang="en-US" sz="1400" dirty="0" smtClean="0">
                <a:solidFill>
                  <a:srgbClr val="F4F4EB"/>
                </a:solidFill>
                <a:cs typeface="+mn-ea"/>
                <a:sym typeface="+mn-lt"/>
              </a:rPr>
              <a:t>教</a:t>
            </a:r>
            <a:r>
              <a:rPr lang="zh-CN" altLang="en-US" sz="1400" dirty="0">
                <a:solidFill>
                  <a:srgbClr val="F4F4EB"/>
                </a:solidFill>
                <a:cs typeface="+mn-ea"/>
                <a:sym typeface="+mn-lt"/>
              </a:rPr>
              <a:t>授</a:t>
            </a:r>
            <a:endParaRPr lang="zh-CN" altLang="en-US" sz="1400" dirty="0">
              <a:solidFill>
                <a:srgbClr val="F4F4EB"/>
              </a:solidFill>
              <a:cs typeface="+mn-ea"/>
              <a:sym typeface="+mn-lt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4879975" y="3010437"/>
            <a:ext cx="5791200" cy="0"/>
          </a:xfrm>
          <a:prstGeom prst="line">
            <a:avLst/>
          </a:prstGeom>
          <a:ln w="15875">
            <a:solidFill>
              <a:srgbClr val="386D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3" cstate="screen"/>
          <a:srcRect l="84062" t="76287"/>
          <a:stretch>
            <a:fillRect/>
          </a:stretch>
        </p:blipFill>
        <p:spPr>
          <a:xfrm>
            <a:off x="10261600" y="5218827"/>
            <a:ext cx="1943100" cy="162606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879465" y="3010535"/>
            <a:ext cx="79286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spc="-300" dirty="0" smtClean="0">
                <a:solidFill>
                  <a:srgbClr val="386D52"/>
                </a:solidFill>
                <a:cs typeface="+mn-ea"/>
                <a:sym typeface="+mn-lt"/>
              </a:rPr>
              <a:t>记录美好，专属于</a:t>
            </a:r>
            <a:r>
              <a:rPr lang="zh-CN" altLang="en-US" sz="2800" spc="-300" dirty="0" smtClean="0">
                <a:solidFill>
                  <a:srgbClr val="386D52"/>
                </a:solidFill>
                <a:cs typeface="+mn-ea"/>
                <a:sym typeface="+mn-lt"/>
              </a:rPr>
              <a:t>你</a:t>
            </a:r>
            <a:endParaRPr lang="zh-CN" altLang="en-US" sz="2800" spc="-300" dirty="0" smtClean="0">
              <a:solidFill>
                <a:srgbClr val="386D52"/>
              </a:solidFill>
              <a:cs typeface="+mn-ea"/>
              <a:sym typeface="+mn-lt"/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6995" y="1635125"/>
            <a:ext cx="1288415" cy="1288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91"/>
    </mc:Choice>
    <mc:Fallback>
      <p:transition spd="slow" advTm="16591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 idx="4294967295"/>
          </p:nvPr>
        </p:nvSpPr>
        <p:spPr>
          <a:xfrm>
            <a:off x="1468120" y="541655"/>
            <a:ext cx="3353435" cy="504190"/>
          </a:xfrm>
        </p:spPr>
        <p:txBody>
          <a:bodyPr>
            <a:no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技术介绍</a:t>
            </a:r>
            <a:endParaRPr lang="zh-CN" altLang="en-US" sz="28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TextBox 29"/>
          <p:cNvSpPr txBox="1"/>
          <p:nvPr/>
        </p:nvSpPr>
        <p:spPr>
          <a:xfrm>
            <a:off x="4561205" y="4454525"/>
            <a:ext cx="2705735" cy="563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indent="0">
              <a:lnSpc>
                <a:spcPts val="2200"/>
              </a:lnSpc>
              <a:buFont typeface="Wingdings" panose="05000000000000000000" charset="0"/>
              <a:buNone/>
            </a:pPr>
            <a:r>
              <a:rPr lang="en-US" altLang="zh-CN" dirty="0">
                <a:cs typeface="+mn-ea"/>
                <a:sym typeface="+mn-lt"/>
              </a:rPr>
              <a:t>开放源代码且无版权制约，自主性及使用成本低。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43" name="TextBox 29"/>
          <p:cNvSpPr txBox="1"/>
          <p:nvPr/>
        </p:nvSpPr>
        <p:spPr>
          <a:xfrm>
            <a:off x="1468120" y="2348230"/>
            <a:ext cx="3093085" cy="845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indent="0" algn="ctr">
              <a:lnSpc>
                <a:spcPts val="2200"/>
              </a:lnSpc>
              <a:buFont typeface="Wingdings" panose="05000000000000000000" charset="0"/>
              <a:buNone/>
            </a:pPr>
            <a:endParaRPr lang="en-US" altLang="zh-CN" dirty="0">
              <a:cs typeface="+mn-ea"/>
              <a:sym typeface="+mn-lt"/>
            </a:endParaRPr>
          </a:p>
          <a:p>
            <a:pPr indent="0">
              <a:lnSpc>
                <a:spcPts val="2200"/>
              </a:lnSpc>
              <a:buFont typeface="Wingdings" panose="05000000000000000000" charset="0"/>
              <a:buNone/>
            </a:pPr>
            <a:r>
              <a:rPr lang="en-US" altLang="zh-CN" dirty="0">
                <a:cs typeface="+mn-ea"/>
                <a:sym typeface="+mn-lt"/>
              </a:rPr>
              <a:t>Vue.js通过简洁的API提供高效的数据绑定和灵活的组件系统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45" name="TextBox 29"/>
          <p:cNvSpPr txBox="1"/>
          <p:nvPr/>
        </p:nvSpPr>
        <p:spPr>
          <a:xfrm>
            <a:off x="7355215" y="2411560"/>
            <a:ext cx="2764898" cy="11283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dirty="0">
                <a:cs typeface="+mn-ea"/>
                <a:sym typeface="+mn-lt"/>
              </a:rPr>
              <a:t>基于Python的一款轻量级的后端框架，适合个人全栈快速开发，青睐于它的原因是它的ORM方便高效</a:t>
            </a: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28" name="TextBox 34"/>
          <p:cNvSpPr txBox="1"/>
          <p:nvPr/>
        </p:nvSpPr>
        <p:spPr>
          <a:xfrm>
            <a:off x="2497874" y="2042947"/>
            <a:ext cx="1261110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2400" b="1" dirty="0">
                <a:solidFill>
                  <a:srgbClr val="386D52"/>
                </a:solidFill>
                <a:cs typeface="+mn-ea"/>
                <a:sym typeface="+mn-lt"/>
              </a:rPr>
              <a:t>前端</a:t>
            </a:r>
            <a:r>
              <a:rPr lang="en-US" altLang="zh-CN" sz="2400" b="1" dirty="0">
                <a:solidFill>
                  <a:srgbClr val="386D52"/>
                </a:solidFill>
                <a:cs typeface="+mn-ea"/>
                <a:sym typeface="+mn-lt"/>
              </a:rPr>
              <a:t>:Vue</a:t>
            </a:r>
            <a:endParaRPr lang="en-US" altLang="zh-CN" sz="2400" b="1" dirty="0">
              <a:solidFill>
                <a:srgbClr val="386D52"/>
              </a:solidFill>
              <a:cs typeface="+mn-ea"/>
              <a:sym typeface="+mn-lt"/>
            </a:endParaRPr>
          </a:p>
        </p:txBody>
      </p:sp>
      <p:sp>
        <p:nvSpPr>
          <p:cNvPr id="29" name="TextBox 34"/>
          <p:cNvSpPr txBox="1"/>
          <p:nvPr/>
        </p:nvSpPr>
        <p:spPr>
          <a:xfrm>
            <a:off x="4864577" y="3999532"/>
            <a:ext cx="1917065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386D52"/>
                </a:solidFill>
                <a:latin typeface="+mn-lt"/>
                <a:ea typeface="+mn-ea"/>
                <a:cs typeface="+mn-ea"/>
                <a:sym typeface="+mn-lt"/>
              </a:rPr>
              <a:t>数据库</a:t>
            </a:r>
            <a:r>
              <a:rPr lang="en-US" altLang="zh-CN" dirty="0">
                <a:solidFill>
                  <a:srgbClr val="386D52"/>
                </a:solidFill>
                <a:latin typeface="+mn-lt"/>
                <a:ea typeface="+mn-ea"/>
                <a:cs typeface="+mn-ea"/>
                <a:sym typeface="+mn-lt"/>
              </a:rPr>
              <a:t>:MySql</a:t>
            </a:r>
            <a:endParaRPr lang="en-US" altLang="zh-CN" dirty="0">
              <a:solidFill>
                <a:srgbClr val="386D5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" name="TextBox 34"/>
          <p:cNvSpPr txBox="1"/>
          <p:nvPr/>
        </p:nvSpPr>
        <p:spPr>
          <a:xfrm>
            <a:off x="7864485" y="1965735"/>
            <a:ext cx="1746250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2400" b="1" dirty="0">
                <a:solidFill>
                  <a:srgbClr val="386D52"/>
                </a:solidFill>
                <a:cs typeface="+mn-ea"/>
                <a:sym typeface="+mn-lt"/>
              </a:rPr>
              <a:t>后端</a:t>
            </a:r>
            <a:r>
              <a:rPr lang="en-US" altLang="zh-CN" sz="2400" b="1" dirty="0">
                <a:solidFill>
                  <a:srgbClr val="386D52"/>
                </a:solidFill>
                <a:cs typeface="+mn-ea"/>
                <a:sym typeface="+mn-lt"/>
              </a:rPr>
              <a:t>:Django</a:t>
            </a:r>
            <a:endParaRPr lang="en-US" altLang="zh-CN" sz="2400" b="1" dirty="0">
              <a:solidFill>
                <a:srgbClr val="386D52"/>
              </a:solidFill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633595" y="1441067"/>
            <a:ext cx="2468300" cy="2226425"/>
            <a:chOff x="4810273" y="2739527"/>
            <a:chExt cx="2673559" cy="2457347"/>
          </a:xfrm>
        </p:grpSpPr>
        <p:grpSp>
          <p:nvGrpSpPr>
            <p:cNvPr id="5" name="组合 4"/>
            <p:cNvGrpSpPr/>
            <p:nvPr/>
          </p:nvGrpSpPr>
          <p:grpSpPr>
            <a:xfrm rot="1559260">
              <a:off x="4810273" y="2739527"/>
              <a:ext cx="2673559" cy="2099502"/>
              <a:chOff x="4015546" y="1694774"/>
              <a:chExt cx="4563259" cy="3829375"/>
            </a:xfrm>
          </p:grpSpPr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1" cstate="screen"/>
              <a:stretch>
                <a:fillRect/>
              </a:stretch>
            </p:blipFill>
            <p:spPr>
              <a:xfrm rot="4018447">
                <a:off x="5826316" y="1694774"/>
                <a:ext cx="2752489" cy="2752489"/>
              </a:xfrm>
              <a:prstGeom prst="rect">
                <a:avLst/>
              </a:prstGeom>
            </p:spPr>
          </p:pic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1" cstate="screen"/>
              <a:stretch>
                <a:fillRect/>
              </a:stretch>
            </p:blipFill>
            <p:spPr>
              <a:xfrm rot="3958447" flipH="1" flipV="1">
                <a:off x="4015546" y="2771660"/>
                <a:ext cx="2752489" cy="2752489"/>
              </a:xfrm>
              <a:prstGeom prst="rect">
                <a:avLst/>
              </a:prstGeom>
            </p:spPr>
          </p:pic>
        </p:grp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1" cstate="screen"/>
            <a:stretch>
              <a:fillRect/>
            </a:stretch>
          </p:blipFill>
          <p:spPr>
            <a:xfrm flipV="1">
              <a:off x="5486066" y="3553613"/>
              <a:ext cx="1480974" cy="1643261"/>
            </a:xfrm>
            <a:prstGeom prst="rect">
              <a:avLst/>
            </a:prstGeom>
          </p:spPr>
        </p:pic>
      </p:grpSp>
      <p:grpSp>
        <p:nvGrpSpPr>
          <p:cNvPr id="20" name="组合 19"/>
          <p:cNvGrpSpPr/>
          <p:nvPr/>
        </p:nvGrpSpPr>
        <p:grpSpPr>
          <a:xfrm>
            <a:off x="4690023" y="2042740"/>
            <a:ext cx="2447925" cy="1044575"/>
            <a:chOff x="1914818" y="333557"/>
            <a:chExt cx="2288393" cy="5187942"/>
          </a:xfrm>
        </p:grpSpPr>
        <p:sp>
          <p:nvSpPr>
            <p:cNvPr id="17" name="矩形 16"/>
            <p:cNvSpPr/>
            <p:nvPr/>
          </p:nvSpPr>
          <p:spPr>
            <a:xfrm>
              <a:off x="2184401" y="1557489"/>
              <a:ext cx="1454757" cy="3018152"/>
            </a:xfrm>
            <a:prstGeom prst="rect">
              <a:avLst/>
            </a:prstGeom>
            <a:ln>
              <a:solidFill>
                <a:srgbClr val="F4F4EB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465043" y="1783331"/>
              <a:ext cx="5187942" cy="2288393"/>
            </a:xfrm>
            <a:prstGeom prst="rect">
              <a:avLst/>
            </a:prstGeom>
            <a:ln>
              <a:solidFill>
                <a:srgbClr val="F4F4EB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eaVert" wrap="square">
              <a:spAutoFit/>
            </a:bodyPr>
            <a:p>
              <a:pPr algn="ctr"/>
              <a:r>
                <a:rPr lang="en-US" altLang="zh-CN" sz="2400" spc="6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cs typeface="+mn-ea"/>
                  <a:sym typeface="+mn-lt"/>
                </a:rPr>
                <a:t>B/S</a:t>
              </a:r>
              <a:r>
                <a:rPr lang="zh-CN" altLang="en-US" sz="2800" spc="6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cs typeface="+mn-ea"/>
                  <a:sym typeface="+mn-lt"/>
                </a:rPr>
                <a:t>架构</a:t>
              </a:r>
              <a:endParaRPr lang="zh-CN" altLang="en-US" sz="2800" spc="6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  <a:p>
              <a:pPr algn="ctr"/>
              <a:r>
                <a:rPr lang="zh-CN" altLang="en-US" sz="2800" spc="6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cs typeface="+mn-ea"/>
                  <a:sym typeface="+mn-lt"/>
                </a:rPr>
                <a:t>前后端分离</a:t>
              </a:r>
              <a:endParaRPr lang="zh-CN" altLang="en-US" sz="2800" spc="6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</p:grpSp>
      <p:sp>
        <p:nvSpPr>
          <p:cNvPr id="2" name="TextBox 29"/>
          <p:cNvSpPr txBox="1"/>
          <p:nvPr/>
        </p:nvSpPr>
        <p:spPr>
          <a:xfrm>
            <a:off x="1449705" y="5513070"/>
            <a:ext cx="3093085" cy="563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indent="0" algn="ctr">
              <a:lnSpc>
                <a:spcPts val="2200"/>
              </a:lnSpc>
              <a:buFont typeface="Wingdings" panose="05000000000000000000" charset="0"/>
              <a:buNone/>
            </a:pPr>
            <a:endParaRPr lang="en-US" altLang="zh-CN" dirty="0">
              <a:cs typeface="+mn-ea"/>
              <a:sym typeface="+mn-lt"/>
            </a:endParaRPr>
          </a:p>
          <a:p>
            <a:pPr indent="0">
              <a:lnSpc>
                <a:spcPts val="2200"/>
              </a:lnSpc>
              <a:buFont typeface="Wingdings" panose="05000000000000000000" charset="0"/>
              <a:buNone/>
            </a:pPr>
            <a:r>
              <a:rPr lang="zh-CN" altLang="en-US" dirty="0">
                <a:cs typeface="+mn-ea"/>
                <a:sym typeface="+mn-lt"/>
              </a:rPr>
              <a:t>注：</a:t>
            </a:r>
            <a:r>
              <a:rPr lang="zh-CN" altLang="en-US" dirty="0">
                <a:cs typeface="+mn-ea"/>
                <a:sym typeface="+mn-lt"/>
              </a:rPr>
              <a:t>服务器选择腾讯云服务器</a:t>
            </a:r>
            <a:endParaRPr lang="zh-CN" altLang="en-US" dirty="0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screen"/>
          <a:srcRect l="9424" t="3327" r="12604" b="3327"/>
          <a:stretch>
            <a:fillRect/>
          </a:stretch>
        </p:blipFill>
        <p:spPr>
          <a:xfrm>
            <a:off x="2626135" y="841765"/>
            <a:ext cx="8111588" cy="49603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screen"/>
          <a:srcRect l="84062" t="76287"/>
          <a:stretch>
            <a:fillRect/>
          </a:stretch>
        </p:blipFill>
        <p:spPr>
          <a:xfrm>
            <a:off x="8911492" y="4209199"/>
            <a:ext cx="3280508" cy="264880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278525" y="510221"/>
            <a:ext cx="1620623" cy="769441"/>
          </a:xfrm>
          <a:prstGeom prst="rect">
            <a:avLst/>
          </a:prstGeom>
          <a:solidFill>
            <a:srgbClr val="386D52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400">
                <a:solidFill>
                  <a:srgbClr val="386D52"/>
                </a:solidFill>
                <a:latin typeface="字体视界-小和尚拼音版" panose="02000500000000000000" pitchFamily="2" charset="-122"/>
                <a:ea typeface="字体视界-小和尚拼音版" panose="02000500000000000000" pitchFamily="2" charset="-122"/>
              </a:defRPr>
            </a:lvl1pPr>
          </a:lstStyle>
          <a:p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210768" y="507281"/>
            <a:ext cx="171450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cs typeface="+mn-ea"/>
                <a:sym typeface="+mn-lt"/>
              </a:rPr>
              <a:t>第三</a:t>
            </a:r>
            <a:r>
              <a:rPr lang="zh-CN" altLang="en-US" sz="4000" b="1" dirty="0">
                <a:solidFill>
                  <a:schemeClr val="bg1"/>
                </a:solidFill>
                <a:cs typeface="+mn-ea"/>
                <a:sym typeface="+mn-lt"/>
              </a:rPr>
              <a:t>篇</a:t>
            </a:r>
            <a:endParaRPr lang="zh-CN" altLang="en-US" sz="4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194737" y="2599851"/>
            <a:ext cx="263144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rgbClr val="386D52"/>
                </a:solidFill>
                <a:cs typeface="+mn-ea"/>
                <a:sym typeface="+mn-lt"/>
              </a:rPr>
              <a:t>小组分工</a:t>
            </a:r>
            <a:endParaRPr lang="zh-CN" altLang="en-US" sz="4800" b="1" dirty="0">
              <a:solidFill>
                <a:srgbClr val="386D52"/>
              </a:solidFill>
              <a:cs typeface="+mn-ea"/>
              <a:sym typeface="+mn-lt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334269" y="3429537"/>
            <a:ext cx="4695952" cy="0"/>
          </a:xfrm>
          <a:prstGeom prst="line">
            <a:avLst/>
          </a:prstGeom>
          <a:ln w="15875">
            <a:solidFill>
              <a:srgbClr val="386D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screen"/>
          <a:srcRect r="67917"/>
          <a:stretch>
            <a:fillRect/>
          </a:stretch>
        </p:blipFill>
        <p:spPr>
          <a:xfrm>
            <a:off x="0" y="806"/>
            <a:ext cx="3911600" cy="685719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 rot="4500000">
            <a:off x="7545705" y="2466340"/>
            <a:ext cx="1189990" cy="2138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395512" y="541502"/>
            <a:ext cx="3441183" cy="454960"/>
          </a:xfrm>
        </p:spPr>
        <p:txBody>
          <a:bodyPr>
            <a:no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小组分工</a:t>
            </a:r>
            <a:endParaRPr lang="zh-CN" altLang="en-US" sz="28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TextBox 53"/>
          <p:cNvSpPr txBox="1"/>
          <p:nvPr/>
        </p:nvSpPr>
        <p:spPr>
          <a:xfrm>
            <a:off x="2519680" y="1628775"/>
            <a:ext cx="7620000" cy="30734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GB" sz="20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系统的功能设计，需求分析，概要设计，详细设计等由小组共同完成</a:t>
            </a:r>
            <a:endParaRPr lang="zh-CN" altLang="en-GB" sz="2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TextBox 53"/>
          <p:cNvSpPr txBox="1"/>
          <p:nvPr/>
        </p:nvSpPr>
        <p:spPr>
          <a:xfrm>
            <a:off x="2519680" y="2087245"/>
            <a:ext cx="552958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GB" sz="20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后端代码部分：张羽冰 杨天翔 张维越</a:t>
            </a:r>
            <a:endParaRPr lang="zh-CN" altLang="en-GB" sz="2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TextBox 53"/>
          <p:cNvSpPr txBox="1"/>
          <p:nvPr/>
        </p:nvSpPr>
        <p:spPr>
          <a:xfrm>
            <a:off x="2519680" y="2568575"/>
            <a:ext cx="552958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zh-CN" altLang="en-GB" sz="20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前端代码部分：覃海冰 邱语嫣</a:t>
            </a:r>
            <a:endParaRPr lang="zh-CN" altLang="en-GB" sz="2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TextBox 53"/>
          <p:cNvSpPr txBox="1"/>
          <p:nvPr/>
        </p:nvSpPr>
        <p:spPr>
          <a:xfrm>
            <a:off x="2519680" y="3043555"/>
            <a:ext cx="552958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zh-CN" altLang="en-GB" sz="20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服务器搭建及测试：杨天翔</a:t>
            </a:r>
            <a:endParaRPr lang="zh-CN" altLang="en-GB" sz="2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TextBox 53"/>
          <p:cNvSpPr txBox="1"/>
          <p:nvPr/>
        </p:nvSpPr>
        <p:spPr>
          <a:xfrm>
            <a:off x="2519680" y="4949825"/>
            <a:ext cx="552958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zh-CN" altLang="en-GB" sz="20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软件测试及测试报告的撰写</a:t>
            </a:r>
            <a:r>
              <a:rPr lang="zh-CN" altLang="en-GB" sz="20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：张维越</a:t>
            </a:r>
            <a:endParaRPr lang="zh-CN" altLang="en-GB" sz="2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TextBox 53"/>
          <p:cNvSpPr txBox="1"/>
          <p:nvPr/>
        </p:nvSpPr>
        <p:spPr>
          <a:xfrm>
            <a:off x="2519680" y="3515360"/>
            <a:ext cx="552958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zh-CN" altLang="en-GB" sz="20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软件需求文档的撰写</a:t>
            </a:r>
            <a:r>
              <a:rPr lang="zh-CN" altLang="en-GB" sz="20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：邱语嫣</a:t>
            </a:r>
            <a:endParaRPr lang="zh-CN" altLang="en-GB" sz="2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TextBox 53"/>
          <p:cNvSpPr txBox="1"/>
          <p:nvPr/>
        </p:nvSpPr>
        <p:spPr>
          <a:xfrm>
            <a:off x="2519680" y="3992245"/>
            <a:ext cx="552958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zh-CN" altLang="en-GB" sz="20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软件概要设计文档的撰写</a:t>
            </a:r>
            <a:r>
              <a:rPr lang="zh-CN" altLang="en-GB" sz="20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：张维越</a:t>
            </a:r>
            <a:endParaRPr lang="zh-CN" altLang="en-GB" sz="2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TextBox 53"/>
          <p:cNvSpPr txBox="1"/>
          <p:nvPr/>
        </p:nvSpPr>
        <p:spPr>
          <a:xfrm>
            <a:off x="2519680" y="4470400"/>
            <a:ext cx="552958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zh-CN" altLang="en-GB" sz="20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软件详细设计文档的撰写</a:t>
            </a:r>
            <a:r>
              <a:rPr lang="zh-CN" altLang="en-GB" sz="20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：张羽冰</a:t>
            </a:r>
            <a:endParaRPr lang="zh-CN" altLang="en-GB" sz="2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TextBox 53"/>
          <p:cNvSpPr txBox="1"/>
          <p:nvPr/>
        </p:nvSpPr>
        <p:spPr>
          <a:xfrm>
            <a:off x="2519680" y="5427980"/>
            <a:ext cx="552958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及项目演示视频的制作</a:t>
            </a:r>
            <a:r>
              <a:rPr lang="zh-CN" altLang="en-GB" sz="20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：张羽冰</a:t>
            </a:r>
            <a:endParaRPr lang="zh-CN" altLang="en-GB" sz="2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screen"/>
          <a:srcRect l="9424" t="3327" r="12604" b="3327"/>
          <a:stretch>
            <a:fillRect/>
          </a:stretch>
        </p:blipFill>
        <p:spPr>
          <a:xfrm>
            <a:off x="2626135" y="841765"/>
            <a:ext cx="8111588" cy="49603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screen"/>
          <a:srcRect l="84062" t="76287"/>
          <a:stretch>
            <a:fillRect/>
          </a:stretch>
        </p:blipFill>
        <p:spPr>
          <a:xfrm>
            <a:off x="8911492" y="4209199"/>
            <a:ext cx="3280508" cy="264880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278525" y="510221"/>
            <a:ext cx="1620623" cy="769441"/>
          </a:xfrm>
          <a:prstGeom prst="rect">
            <a:avLst/>
          </a:prstGeom>
          <a:solidFill>
            <a:srgbClr val="386D52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400">
                <a:solidFill>
                  <a:srgbClr val="386D52"/>
                </a:solidFill>
                <a:latin typeface="字体视界-小和尚拼音版" panose="02000500000000000000" pitchFamily="2" charset="-122"/>
                <a:ea typeface="字体视界-小和尚拼音版" panose="02000500000000000000" pitchFamily="2" charset="-122"/>
              </a:defRPr>
            </a:lvl1pPr>
          </a:lstStyle>
          <a:p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210768" y="507281"/>
            <a:ext cx="171450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cs typeface="+mn-ea"/>
                <a:sym typeface="+mn-lt"/>
              </a:rPr>
              <a:t>第四</a:t>
            </a:r>
            <a:r>
              <a:rPr lang="zh-CN" altLang="en-US" sz="4000" b="1" dirty="0">
                <a:solidFill>
                  <a:schemeClr val="bg1"/>
                </a:solidFill>
                <a:cs typeface="+mn-ea"/>
                <a:sym typeface="+mn-lt"/>
              </a:rPr>
              <a:t>篇</a:t>
            </a:r>
            <a:endParaRPr lang="zh-CN" altLang="en-US" sz="4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194737" y="2599851"/>
            <a:ext cx="263144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rgbClr val="386D52"/>
                </a:solidFill>
                <a:cs typeface="+mn-ea"/>
                <a:sym typeface="+mn-lt"/>
              </a:rPr>
              <a:t>项目展示</a:t>
            </a:r>
            <a:endParaRPr lang="zh-CN" altLang="en-US" sz="4800" b="1" dirty="0">
              <a:solidFill>
                <a:srgbClr val="386D52"/>
              </a:solidFill>
              <a:cs typeface="+mn-ea"/>
              <a:sym typeface="+mn-lt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334269" y="3429537"/>
            <a:ext cx="4695952" cy="0"/>
          </a:xfrm>
          <a:prstGeom prst="line">
            <a:avLst/>
          </a:prstGeom>
          <a:ln w="15875">
            <a:solidFill>
              <a:srgbClr val="386D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screen"/>
          <a:srcRect r="67917"/>
          <a:stretch>
            <a:fillRect/>
          </a:stretch>
        </p:blipFill>
        <p:spPr>
          <a:xfrm>
            <a:off x="0" y="806"/>
            <a:ext cx="3911600" cy="685719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 rot="4500000">
            <a:off x="7545705" y="2466340"/>
            <a:ext cx="1189990" cy="2138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395512" y="541502"/>
            <a:ext cx="3441183" cy="454960"/>
          </a:xfrm>
        </p:spPr>
        <p:txBody>
          <a:bodyPr>
            <a:no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文档展示</a:t>
            </a:r>
            <a:endParaRPr lang="zh-CN" altLang="en-US" sz="28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 rot="16200000">
            <a:off x="3731895" y="5014595"/>
            <a:ext cx="551815" cy="1657985"/>
          </a:xfrm>
          <a:prstGeom prst="rect">
            <a:avLst/>
          </a:prstGeom>
          <a:ln>
            <a:solidFill>
              <a:srgbClr val="F4F4EB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eaVert" wrap="square">
            <a:spAutoFit/>
          </a:bodyPr>
          <a:p>
            <a:pPr algn="ctr"/>
            <a:r>
              <a:rPr lang="zh-CN" altLang="en-US" sz="2400" spc="6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需求文档</a:t>
            </a:r>
            <a:endParaRPr lang="zh-CN" altLang="en-US" sz="2400" spc="6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 rot="16200000">
            <a:off x="8679815" y="4619625"/>
            <a:ext cx="551815" cy="2447925"/>
          </a:xfrm>
          <a:prstGeom prst="rect">
            <a:avLst/>
          </a:prstGeom>
          <a:ln>
            <a:solidFill>
              <a:srgbClr val="F4F4EB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eaVert" wrap="square">
            <a:spAutoFit/>
          </a:bodyPr>
          <a:p>
            <a:pPr algn="ctr"/>
            <a:r>
              <a:rPr lang="zh-CN" altLang="en-US" sz="2400" spc="6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概要设计</a:t>
            </a:r>
            <a:r>
              <a:rPr lang="zh-CN" altLang="en-US" sz="2400" spc="6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文档</a:t>
            </a:r>
            <a:endParaRPr lang="zh-CN" altLang="en-US" sz="2400" spc="6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0765" y="1411605"/>
            <a:ext cx="3465195" cy="403479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485" y="1411605"/>
            <a:ext cx="3152140" cy="4122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395512" y="541502"/>
            <a:ext cx="3441183" cy="454960"/>
          </a:xfrm>
        </p:spPr>
        <p:txBody>
          <a:bodyPr>
            <a:no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文档展示</a:t>
            </a:r>
            <a:endParaRPr lang="zh-CN" altLang="en-US" sz="28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 rot="16200000">
            <a:off x="8385810" y="4789170"/>
            <a:ext cx="551815" cy="2447925"/>
          </a:xfrm>
          <a:prstGeom prst="rect">
            <a:avLst/>
          </a:prstGeom>
          <a:ln>
            <a:solidFill>
              <a:srgbClr val="F4F4EB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eaVert" wrap="square">
            <a:spAutoFit/>
          </a:bodyPr>
          <a:p>
            <a:pPr algn="ctr"/>
            <a:r>
              <a:rPr lang="zh-CN" altLang="en-US" sz="2400" spc="6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详细</a:t>
            </a:r>
            <a:r>
              <a:rPr lang="zh-CN" altLang="en-US" sz="2400" spc="6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设计</a:t>
            </a:r>
            <a:r>
              <a:rPr lang="zh-CN" altLang="en-US" sz="2400" spc="6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文档</a:t>
            </a:r>
            <a:endParaRPr lang="zh-CN" altLang="en-US" sz="2400" spc="6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 rot="16200000">
            <a:off x="3932555" y="5174615"/>
            <a:ext cx="551815" cy="1676400"/>
          </a:xfrm>
          <a:prstGeom prst="rect">
            <a:avLst/>
          </a:prstGeom>
          <a:ln>
            <a:solidFill>
              <a:srgbClr val="F4F4EB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eaVert" wrap="square">
            <a:spAutoFit/>
          </a:bodyPr>
          <a:p>
            <a:pPr algn="ctr"/>
            <a:r>
              <a:rPr lang="zh-CN" altLang="en-US" sz="2400" spc="6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测试</a:t>
            </a:r>
            <a:r>
              <a:rPr lang="zh-CN" altLang="en-US" sz="2400" spc="6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文档</a:t>
            </a:r>
            <a:endParaRPr lang="zh-CN" altLang="en-US" sz="2400" spc="6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76450" y="1266190"/>
            <a:ext cx="4264025" cy="43262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390" y="1120140"/>
            <a:ext cx="3295650" cy="46170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395512" y="541502"/>
            <a:ext cx="3441183" cy="454960"/>
          </a:xfrm>
        </p:spPr>
        <p:txBody>
          <a:bodyPr>
            <a:no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系统</a:t>
            </a:r>
            <a:r>
              <a:rPr lang="zh-CN" altLang="en-US" sz="2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展示</a:t>
            </a:r>
            <a:endParaRPr lang="zh-CN" altLang="en-US" sz="28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FinalVideo_1592099747.108998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27125" y="1100455"/>
            <a:ext cx="9938385" cy="5160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325398" y="189061"/>
            <a:ext cx="7541668" cy="7232134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943707" y="433754"/>
            <a:ext cx="10304585" cy="5990492"/>
            <a:chOff x="820615" y="433754"/>
            <a:chExt cx="10304585" cy="5990492"/>
          </a:xfrm>
        </p:grpSpPr>
        <p:sp>
          <p:nvSpPr>
            <p:cNvPr id="11" name="矩形 10"/>
            <p:cNvSpPr/>
            <p:nvPr/>
          </p:nvSpPr>
          <p:spPr>
            <a:xfrm>
              <a:off x="820615" y="762000"/>
              <a:ext cx="10304585" cy="5662246"/>
            </a:xfrm>
            <a:prstGeom prst="rect">
              <a:avLst/>
            </a:prstGeom>
            <a:noFill/>
            <a:ln w="28575">
              <a:solidFill>
                <a:srgbClr val="386D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8499230" y="433754"/>
              <a:ext cx="1887416" cy="797169"/>
            </a:xfrm>
            <a:prstGeom prst="rect">
              <a:avLst/>
            </a:prstGeom>
            <a:solidFill>
              <a:srgbClr val="F4F3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screen"/>
          <a:srcRect l="84062" t="76287"/>
          <a:stretch>
            <a:fillRect/>
          </a:stretch>
        </p:blipFill>
        <p:spPr>
          <a:xfrm flipH="1" flipV="1">
            <a:off x="0" y="0"/>
            <a:ext cx="2917536" cy="2355724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586396" y="408421"/>
            <a:ext cx="19592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>
                <a:solidFill>
                  <a:srgbClr val="386D52"/>
                </a:solidFill>
                <a:cs typeface="+mn-ea"/>
                <a:sym typeface="+mn-lt"/>
              </a:rPr>
              <a:t>LOGO</a:t>
            </a:r>
            <a:endParaRPr lang="zh-CN" altLang="en-US" sz="4400" dirty="0">
              <a:solidFill>
                <a:srgbClr val="386D52"/>
              </a:solidFill>
              <a:cs typeface="+mn-ea"/>
              <a:sym typeface="+mn-lt"/>
            </a:endParaRPr>
          </a:p>
        </p:txBody>
      </p:sp>
      <p:sp>
        <p:nvSpPr>
          <p:cNvPr id="14" name="圆角矩形 28"/>
          <p:cNvSpPr/>
          <p:nvPr/>
        </p:nvSpPr>
        <p:spPr>
          <a:xfrm>
            <a:off x="4899710" y="1393458"/>
            <a:ext cx="2392580" cy="828858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zh-CN" altLang="en-US" sz="6000" b="1" dirty="0">
                <a:solidFill>
                  <a:srgbClr val="386D52"/>
                </a:solidFill>
                <a:cs typeface="+mn-ea"/>
                <a:sym typeface="+mn-lt"/>
              </a:rPr>
              <a:t>致 谢</a:t>
            </a:r>
            <a:endParaRPr lang="zh-CN" altLang="en-US" sz="6000" b="1" dirty="0">
              <a:solidFill>
                <a:srgbClr val="386D52"/>
              </a:solidFill>
              <a:cs typeface="+mn-ea"/>
              <a:sym typeface="+mn-lt"/>
            </a:endParaRPr>
          </a:p>
        </p:txBody>
      </p:sp>
      <p:sp>
        <p:nvSpPr>
          <p:cNvPr id="16" name="TextBox 2250"/>
          <p:cNvSpPr txBox="1"/>
          <p:nvPr/>
        </p:nvSpPr>
        <p:spPr>
          <a:xfrm>
            <a:off x="2438401" y="3243999"/>
            <a:ext cx="7315200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系统的完成离不开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每一位小组成员的努力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TextBox 2251"/>
          <p:cNvSpPr txBox="1"/>
          <p:nvPr/>
        </p:nvSpPr>
        <p:spPr>
          <a:xfrm>
            <a:off x="3002406" y="4101117"/>
            <a:ext cx="6187188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感谢给予我们帮助的老师和同学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15" grpId="0"/>
      <p:bldP spid="14" grpId="0" bldLvl="0" animBg="1"/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" cstate="screen"/>
          <a:srcRect l="9424" t="3327" r="12604" b="3327"/>
          <a:stretch>
            <a:fillRect/>
          </a:stretch>
        </p:blipFill>
        <p:spPr>
          <a:xfrm>
            <a:off x="2352522" y="228600"/>
            <a:ext cx="9506257" cy="6400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screen"/>
          <a:srcRect r="67917"/>
          <a:stretch>
            <a:fillRect/>
          </a:stretch>
        </p:blipFill>
        <p:spPr>
          <a:xfrm>
            <a:off x="0" y="403"/>
            <a:ext cx="3911600" cy="685719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078532" y="2185592"/>
            <a:ext cx="430276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 smtClean="0">
                <a:solidFill>
                  <a:srgbClr val="386D52"/>
                </a:solidFill>
                <a:cs typeface="+mn-ea"/>
                <a:sym typeface="+mn-lt"/>
              </a:rPr>
              <a:t>THANKS</a:t>
            </a:r>
            <a:endParaRPr lang="en-US" altLang="zh-CN" sz="8000" dirty="0">
              <a:solidFill>
                <a:srgbClr val="386D52"/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977206" y="0"/>
            <a:ext cx="19592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>
                <a:solidFill>
                  <a:srgbClr val="386D52"/>
                </a:solidFill>
                <a:cs typeface="+mn-ea"/>
                <a:sym typeface="+mn-lt"/>
              </a:rPr>
              <a:t>LOGO</a:t>
            </a:r>
            <a:endParaRPr lang="zh-CN" altLang="en-US" sz="4400" dirty="0">
              <a:solidFill>
                <a:srgbClr val="386D52"/>
              </a:solidFill>
              <a:cs typeface="+mn-ea"/>
              <a:sym typeface="+mn-lt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4334510" y="3428902"/>
            <a:ext cx="5791200" cy="0"/>
          </a:xfrm>
          <a:prstGeom prst="line">
            <a:avLst/>
          </a:prstGeom>
          <a:ln w="15875">
            <a:solidFill>
              <a:srgbClr val="386D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3" cstate="screen"/>
          <a:srcRect l="84062" t="76287"/>
          <a:stretch>
            <a:fillRect/>
          </a:stretch>
        </p:blipFill>
        <p:spPr>
          <a:xfrm>
            <a:off x="10261600" y="5218827"/>
            <a:ext cx="1943100" cy="16260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screen"/>
          <a:srcRect l="9424" t="3327" r="12604" b="3327"/>
          <a:stretch>
            <a:fillRect/>
          </a:stretch>
        </p:blipFill>
        <p:spPr>
          <a:xfrm flipH="1">
            <a:off x="1539281" y="854317"/>
            <a:ext cx="8447363" cy="56878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screen"/>
          <a:srcRect r="67917"/>
          <a:stretch>
            <a:fillRect/>
          </a:stretch>
        </p:blipFill>
        <p:spPr>
          <a:xfrm flipH="1">
            <a:off x="8280400" y="0"/>
            <a:ext cx="3911600" cy="685719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screen"/>
          <a:srcRect l="84062" t="76287"/>
          <a:stretch>
            <a:fillRect/>
          </a:stretch>
        </p:blipFill>
        <p:spPr>
          <a:xfrm flipH="1">
            <a:off x="-1" y="4208393"/>
            <a:ext cx="3165231" cy="264880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314869" y="539260"/>
            <a:ext cx="1794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400">
                <a:solidFill>
                  <a:srgbClr val="386D52"/>
                </a:solidFill>
                <a:latin typeface="字体视界-小和尚拼音版" panose="02000500000000000000" pitchFamily="2" charset="-122"/>
                <a:ea typeface="字体视界-小和尚拼音版" panose="02000500000000000000" pitchFamily="2" charset="-122"/>
              </a:defRPr>
            </a:lvl1pPr>
          </a:lstStyle>
          <a:p>
            <a:r>
              <a:rPr lang="en-US" altLang="zh-CN" sz="4000" dirty="0">
                <a:latin typeface="+mn-lt"/>
                <a:ea typeface="+mn-ea"/>
                <a:cs typeface="+mn-ea"/>
                <a:sym typeface="+mn-lt"/>
              </a:rPr>
              <a:t>LOGO</a:t>
            </a:r>
            <a:endParaRPr lang="zh-CN" altLang="en-US" sz="40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AutoShape 50"/>
          <p:cNvSpPr>
            <a:spLocks noChangeArrowheads="1"/>
          </p:cNvSpPr>
          <p:nvPr/>
        </p:nvSpPr>
        <p:spPr bwMode="gray">
          <a:xfrm flipH="1">
            <a:off x="3656171" y="3394890"/>
            <a:ext cx="4878388" cy="606522"/>
          </a:xfrm>
          <a:prstGeom prst="roundRect">
            <a:avLst>
              <a:gd name="adj" fmla="val 50000"/>
            </a:avLst>
          </a:prstGeom>
          <a:noFill/>
          <a:ln w="28575" algn="ctr">
            <a:noFill/>
            <a:round/>
          </a:ln>
          <a:effectLst/>
        </p:spPr>
        <p:txBody>
          <a:bodyPr wrap="none" lIns="288000" anchor="ctr"/>
          <a:lstStyle/>
          <a:p>
            <a:pPr marL="899795">
              <a:lnSpc>
                <a:spcPct val="90000"/>
              </a:lnSpc>
              <a:buClr>
                <a:schemeClr val="bg2"/>
              </a:buClr>
              <a:buSzPct val="70000"/>
            </a:pPr>
            <a:r>
              <a:rPr lang="en-US" altLang="zh-CN" sz="32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  03. </a:t>
            </a:r>
            <a:r>
              <a:rPr lang="zh-CN" altLang="en-US" sz="32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小组分工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AutoShape 51"/>
          <p:cNvSpPr>
            <a:spLocks noChangeArrowheads="1"/>
          </p:cNvSpPr>
          <p:nvPr/>
        </p:nvSpPr>
        <p:spPr bwMode="gray">
          <a:xfrm flipH="1">
            <a:off x="3656806" y="2751301"/>
            <a:ext cx="4878388" cy="606522"/>
          </a:xfrm>
          <a:prstGeom prst="roundRect">
            <a:avLst>
              <a:gd name="adj" fmla="val 50000"/>
            </a:avLst>
          </a:prstGeom>
          <a:noFill/>
          <a:ln w="28575" algn="ctr">
            <a:noFill/>
            <a:round/>
          </a:ln>
          <a:effectLst/>
        </p:spPr>
        <p:txBody>
          <a:bodyPr wrap="none" lIns="288000" anchor="ctr"/>
          <a:lstStyle/>
          <a:p>
            <a:pPr marL="899795">
              <a:lnSpc>
                <a:spcPct val="90000"/>
              </a:lnSpc>
              <a:buClr>
                <a:schemeClr val="bg2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32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  02. </a:t>
            </a:r>
            <a:r>
              <a:rPr lang="zh-CN" altLang="en-US" sz="32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设计及实现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AutoShape 51"/>
          <p:cNvSpPr>
            <a:spLocks noChangeArrowheads="1"/>
          </p:cNvSpPr>
          <p:nvPr/>
        </p:nvSpPr>
        <p:spPr bwMode="gray">
          <a:xfrm flipH="1">
            <a:off x="3656806" y="2125891"/>
            <a:ext cx="4878388" cy="625474"/>
          </a:xfrm>
          <a:prstGeom prst="roundRect">
            <a:avLst>
              <a:gd name="adj" fmla="val 50000"/>
            </a:avLst>
          </a:prstGeom>
          <a:noFill/>
          <a:ln w="28575" algn="ctr">
            <a:noFill/>
            <a:round/>
          </a:ln>
          <a:effectLst/>
        </p:spPr>
        <p:txBody>
          <a:bodyPr wrap="none" lIns="288000" anchor="ctr"/>
          <a:lstStyle/>
          <a:p>
            <a:pPr marL="899795">
              <a:lnSpc>
                <a:spcPct val="90000"/>
              </a:lnSpc>
              <a:buClr>
                <a:schemeClr val="bg2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32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  01. </a:t>
            </a:r>
            <a:r>
              <a:rPr lang="zh-CN" altLang="en-US" sz="32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项目</a:t>
            </a:r>
            <a:r>
              <a:rPr lang="zh-CN" altLang="en-US" sz="32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介绍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AutoShape 49"/>
          <p:cNvSpPr>
            <a:spLocks noChangeArrowheads="1"/>
          </p:cNvSpPr>
          <p:nvPr/>
        </p:nvSpPr>
        <p:spPr bwMode="gray">
          <a:xfrm flipH="1">
            <a:off x="3656806" y="5414857"/>
            <a:ext cx="4878388" cy="606522"/>
          </a:xfrm>
          <a:prstGeom prst="roundRect">
            <a:avLst>
              <a:gd name="adj" fmla="val 50000"/>
            </a:avLst>
          </a:prstGeom>
          <a:noFill/>
          <a:ln w="28575" algn="ctr">
            <a:noFill/>
            <a:round/>
          </a:ln>
          <a:effectLst/>
        </p:spPr>
        <p:txBody>
          <a:bodyPr wrap="none" lIns="288000" anchor="ctr"/>
          <a:lstStyle/>
          <a:p>
            <a:pPr marL="899795">
              <a:lnSpc>
                <a:spcPct val="90000"/>
              </a:lnSpc>
              <a:buClr>
                <a:schemeClr val="bg2"/>
              </a:buClr>
              <a:buSzPct val="70000"/>
              <a:buFont typeface="Wingdings" panose="05000000000000000000" pitchFamily="2" charset="2"/>
              <a:buNone/>
            </a:pPr>
            <a:endParaRPr lang="en-US" altLang="zh-CN" sz="3200" dirty="0">
              <a:solidFill>
                <a:srgbClr val="386D52"/>
              </a:solidFill>
              <a:cs typeface="+mn-ea"/>
              <a:sym typeface="+mn-lt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095500" y="1557655"/>
            <a:ext cx="2273660" cy="998220"/>
            <a:chOff x="2184401" y="1557489"/>
            <a:chExt cx="1642468" cy="3018152"/>
          </a:xfrm>
        </p:grpSpPr>
        <p:sp>
          <p:nvSpPr>
            <p:cNvPr id="17" name="矩形 16"/>
            <p:cNvSpPr/>
            <p:nvPr/>
          </p:nvSpPr>
          <p:spPr>
            <a:xfrm>
              <a:off x="2184401" y="1557489"/>
              <a:ext cx="1454757" cy="3018152"/>
            </a:xfrm>
            <a:prstGeom prst="rect">
              <a:avLst/>
            </a:prstGeom>
            <a:solidFill>
              <a:srgbClr val="386D52"/>
            </a:solidFill>
            <a:ln>
              <a:solidFill>
                <a:srgbClr val="386D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6200000">
              <a:off x="2332067" y="2253072"/>
              <a:ext cx="1390039" cy="1599565"/>
            </a:xfrm>
            <a:prstGeom prst="rect">
              <a:avLst/>
            </a:prstGeom>
          </p:spPr>
          <p:txBody>
            <a:bodyPr vert="eaVert" wrap="square">
              <a:spAutoFit/>
            </a:bodyPr>
            <a:lstStyle/>
            <a:p>
              <a:r>
                <a:rPr lang="en-US" altLang="zh-CN" spc="6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cs typeface="+mn-ea"/>
                  <a:sym typeface="+mn-lt"/>
                </a:rPr>
                <a:t>CONTENTS</a:t>
              </a:r>
              <a:endParaRPr lang="zh-CN" altLang="en-US" spc="6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</p:grpSp>
      <p:cxnSp>
        <p:nvCxnSpPr>
          <p:cNvPr id="18" name="直接连接符 17"/>
          <p:cNvCxnSpPr/>
          <p:nvPr/>
        </p:nvCxnSpPr>
        <p:spPr>
          <a:xfrm flipV="1">
            <a:off x="4304891" y="1557885"/>
            <a:ext cx="0" cy="3875871"/>
          </a:xfrm>
          <a:prstGeom prst="line">
            <a:avLst/>
          </a:prstGeom>
          <a:ln w="15875">
            <a:solidFill>
              <a:srgbClr val="386D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utoShape 50"/>
          <p:cNvSpPr>
            <a:spLocks noChangeArrowheads="1"/>
          </p:cNvSpPr>
          <p:nvPr/>
        </p:nvSpPr>
        <p:spPr bwMode="gray">
          <a:xfrm flipH="1">
            <a:off x="3656171" y="4001315"/>
            <a:ext cx="4878388" cy="606522"/>
          </a:xfrm>
          <a:prstGeom prst="roundRect">
            <a:avLst>
              <a:gd name="adj" fmla="val 50000"/>
            </a:avLst>
          </a:prstGeom>
          <a:noFill/>
          <a:ln w="28575" algn="ctr">
            <a:noFill/>
            <a:round/>
          </a:ln>
          <a:effectLst/>
        </p:spPr>
        <p:txBody>
          <a:bodyPr wrap="none" lIns="288000" anchor="ctr"/>
          <a:p>
            <a:pPr marL="899795">
              <a:lnSpc>
                <a:spcPct val="90000"/>
              </a:lnSpc>
              <a:buClr>
                <a:schemeClr val="bg2"/>
              </a:buClr>
              <a:buSzPct val="70000"/>
            </a:pPr>
            <a:r>
              <a:rPr lang="en-US" altLang="zh-CN" sz="32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  04. </a:t>
            </a:r>
            <a:r>
              <a:rPr lang="zh-CN" altLang="en-US" sz="32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项目</a:t>
            </a:r>
            <a:r>
              <a:rPr lang="zh-CN" altLang="en-US" sz="32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展示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5383">
        <p15:prstTrans prst="prestige"/>
      </p:transition>
    </mc:Choice>
    <mc:Fallback>
      <p:transition spd="slow" advTm="538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screen"/>
          <a:srcRect l="9424" t="3327" r="12604" b="3327"/>
          <a:stretch>
            <a:fillRect/>
          </a:stretch>
        </p:blipFill>
        <p:spPr>
          <a:xfrm>
            <a:off x="2605180" y="841765"/>
            <a:ext cx="8111588" cy="49603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screen"/>
          <a:srcRect l="84062" t="76287"/>
          <a:stretch>
            <a:fillRect/>
          </a:stretch>
        </p:blipFill>
        <p:spPr>
          <a:xfrm>
            <a:off x="8911492" y="4209199"/>
            <a:ext cx="3280508" cy="264880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219910" y="510221"/>
            <a:ext cx="1620623" cy="769441"/>
          </a:xfrm>
          <a:prstGeom prst="rect">
            <a:avLst/>
          </a:prstGeom>
          <a:solidFill>
            <a:srgbClr val="386D52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400">
                <a:solidFill>
                  <a:srgbClr val="386D52"/>
                </a:solidFill>
                <a:latin typeface="字体视界-小和尚拼音版" panose="02000500000000000000" pitchFamily="2" charset="-122"/>
                <a:ea typeface="字体视界-小和尚拼音版" panose="02000500000000000000" pitchFamily="2" charset="-122"/>
              </a:defRPr>
            </a:lvl1pPr>
          </a:lstStyle>
          <a:p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152153" y="507281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cs typeface="+mn-ea"/>
                <a:sym typeface="+mn-lt"/>
              </a:rPr>
              <a:t>第一篇</a:t>
            </a:r>
            <a:endParaRPr lang="zh-CN" altLang="en-US" sz="4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367046" y="2225268"/>
            <a:ext cx="263144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rgbClr val="386D52"/>
                </a:solidFill>
                <a:cs typeface="+mn-ea"/>
                <a:sym typeface="+mn-lt"/>
              </a:rPr>
              <a:t>项目介绍</a:t>
            </a:r>
            <a:endParaRPr lang="zh-CN" altLang="en-US" sz="4800" b="1" dirty="0">
              <a:solidFill>
                <a:srgbClr val="386D52"/>
              </a:solidFill>
              <a:cs typeface="+mn-ea"/>
              <a:sym typeface="+mn-lt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334269" y="3131087"/>
            <a:ext cx="4695952" cy="0"/>
          </a:xfrm>
          <a:prstGeom prst="line">
            <a:avLst/>
          </a:prstGeom>
          <a:ln w="15875">
            <a:solidFill>
              <a:srgbClr val="386D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screen"/>
          <a:srcRect r="67917"/>
          <a:stretch>
            <a:fillRect/>
          </a:stretch>
        </p:blipFill>
        <p:spPr>
          <a:xfrm>
            <a:off x="0" y="806"/>
            <a:ext cx="3911600" cy="6857194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587992" y="3382466"/>
            <a:ext cx="2461580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Clr>
                <a:srgbClr val="386D52"/>
              </a:buClr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选题背景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165182" y="3382466"/>
            <a:ext cx="2777260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Clr>
                <a:srgbClr val="386D52"/>
              </a:buClr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需求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87992" y="3840301"/>
            <a:ext cx="2461580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342900" indent="-342900">
              <a:buClr>
                <a:srgbClr val="386D52"/>
              </a:buClr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项目简介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65457" y="3840301"/>
            <a:ext cx="2461580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Clr>
                <a:srgbClr val="386D52"/>
              </a:buClr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主要创新点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idx="4294967295"/>
          </p:nvPr>
        </p:nvSpPr>
        <p:spPr>
          <a:xfrm>
            <a:off x="1395512" y="541502"/>
            <a:ext cx="3437044" cy="454960"/>
          </a:xfrm>
        </p:spPr>
        <p:txBody>
          <a:bodyPr>
            <a:no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选题背景</a:t>
            </a:r>
            <a:endParaRPr lang="zh-CN" altLang="en-US" sz="28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7" name="TextBox 29"/>
          <p:cNvSpPr txBox="1"/>
          <p:nvPr/>
        </p:nvSpPr>
        <p:spPr>
          <a:xfrm>
            <a:off x="1530985" y="2179955"/>
            <a:ext cx="4239260" cy="33337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lnSpc>
                <a:spcPts val="2600"/>
              </a:lnSpc>
              <a:buFont typeface="Wingdings" panose="05000000000000000000" charset="0"/>
              <a:buChar char="Ø"/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更加偏向社交化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  <a:p>
            <a:pPr marL="342900" indent="-342900" algn="l">
              <a:lnSpc>
                <a:spcPts val="2600"/>
              </a:lnSpc>
              <a:buFont typeface="Wingdings" panose="05000000000000000000" charset="0"/>
              <a:buChar char="Ø"/>
            </a:pPr>
            <a:endParaRPr lang="zh-CN" altLang="en-US" sz="2400" b="1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  <a:p>
            <a:pPr marL="342900" indent="-342900" algn="l">
              <a:lnSpc>
                <a:spcPts val="2600"/>
              </a:lnSpc>
              <a:buFont typeface="Wingdings" panose="05000000000000000000" charset="0"/>
              <a:buChar char="Ø"/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发布的旅游记录均为公开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  <a:p>
            <a:pPr marL="342900" indent="-342900" algn="l">
              <a:lnSpc>
                <a:spcPts val="2600"/>
              </a:lnSpc>
              <a:buFont typeface="Wingdings" panose="05000000000000000000" charset="0"/>
              <a:buChar char="Ø"/>
            </a:pPr>
            <a:endParaRPr lang="zh-CN" altLang="en-US" sz="24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  <a:p>
            <a:pPr marL="342900" indent="-342900" algn="l">
              <a:lnSpc>
                <a:spcPts val="2600"/>
              </a:lnSpc>
              <a:buFont typeface="Wingdings" panose="05000000000000000000" charset="0"/>
              <a:buChar char="Ø"/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不可避免地出现一些垃圾信息和广告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。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  <a:p>
            <a:pPr marL="342900" indent="-342900" algn="l">
              <a:lnSpc>
                <a:spcPts val="2600"/>
              </a:lnSpc>
              <a:buFont typeface="Wingdings" panose="05000000000000000000" charset="0"/>
              <a:buChar char="Ø"/>
            </a:pPr>
            <a:endParaRPr lang="zh-CN" altLang="en-US" sz="24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  <a:p>
            <a:pPr marL="342900" indent="-342900" algn="l">
              <a:lnSpc>
                <a:spcPts val="2600"/>
              </a:lnSpc>
              <a:buFont typeface="Wingdings" panose="05000000000000000000" charset="0"/>
              <a:buChar char="Ø"/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功能涵盖面广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，不能满足系统的旅游记录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  <a:p>
            <a:pPr marL="342900" indent="-342900" algn="l">
              <a:lnSpc>
                <a:spcPts val="2600"/>
              </a:lnSpc>
              <a:buFont typeface="Wingdings" panose="05000000000000000000" charset="0"/>
              <a:buChar char="Ø"/>
            </a:pPr>
            <a:endParaRPr lang="zh-CN" altLang="en-US" sz="24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055495" y="1541145"/>
            <a:ext cx="3190875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386D52"/>
                </a:solidFill>
                <a:cs typeface="+mn-ea"/>
                <a:sym typeface="+mn-lt"/>
              </a:rPr>
              <a:t>旅游记录平台</a:t>
            </a:r>
            <a:r>
              <a:rPr lang="zh-CN" altLang="en-US" sz="2800" b="1" dirty="0">
                <a:solidFill>
                  <a:srgbClr val="386D52"/>
                </a:solidFill>
                <a:cs typeface="+mn-ea"/>
                <a:sym typeface="+mn-lt"/>
              </a:rPr>
              <a:t>现状</a:t>
            </a:r>
            <a:endParaRPr lang="zh-CN" altLang="en-US" sz="2800" b="1" dirty="0">
              <a:solidFill>
                <a:srgbClr val="386D52"/>
              </a:solidFill>
              <a:cs typeface="+mn-ea"/>
              <a:sym typeface="+mn-lt"/>
            </a:endParaRPr>
          </a:p>
        </p:txBody>
      </p:sp>
      <p:sp>
        <p:nvSpPr>
          <p:cNvPr id="7" name="TextBox 30"/>
          <p:cNvSpPr txBox="1"/>
          <p:nvPr/>
        </p:nvSpPr>
        <p:spPr>
          <a:xfrm>
            <a:off x="7836907" y="1541140"/>
            <a:ext cx="1862834" cy="4305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/>
            <a:r>
              <a:rPr lang="zh-CN" altLang="en-US" sz="2800" b="1" dirty="0">
                <a:solidFill>
                  <a:srgbClr val="386D52"/>
                </a:solidFill>
                <a:cs typeface="+mn-ea"/>
                <a:sym typeface="+mn-lt"/>
              </a:rPr>
              <a:t>需求</a:t>
            </a:r>
            <a:endParaRPr lang="zh-CN" altLang="en-US" sz="2800" b="1" dirty="0">
              <a:solidFill>
                <a:srgbClr val="386D52"/>
              </a:solidFill>
              <a:cs typeface="+mn-ea"/>
              <a:sym typeface="+mn-lt"/>
            </a:endParaRPr>
          </a:p>
        </p:txBody>
      </p:sp>
      <p:sp>
        <p:nvSpPr>
          <p:cNvPr id="8" name="TextBox 29"/>
          <p:cNvSpPr txBox="1"/>
          <p:nvPr/>
        </p:nvSpPr>
        <p:spPr>
          <a:xfrm>
            <a:off x="6788785" y="2270760"/>
            <a:ext cx="3959225" cy="40011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342900" indent="-342900" algn="l">
              <a:lnSpc>
                <a:spcPts val="2600"/>
              </a:lnSpc>
              <a:buFont typeface="Wingdings" panose="05000000000000000000" charset="0"/>
              <a:buChar char="Ø"/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更纯粹的旅游日记型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记录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  <a:p>
            <a:pPr marL="342900" indent="-342900" algn="l">
              <a:lnSpc>
                <a:spcPts val="2600"/>
              </a:lnSpc>
              <a:buFont typeface="Wingdings" panose="05000000000000000000" charset="0"/>
              <a:buChar char="Ø"/>
            </a:pPr>
            <a:endParaRPr lang="zh-CN" altLang="en-US" sz="24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  <a:p>
            <a:pPr marL="342900" indent="-342900" algn="l">
              <a:lnSpc>
                <a:spcPts val="2600"/>
              </a:lnSpc>
              <a:buFont typeface="Wingdings" panose="05000000000000000000" charset="0"/>
              <a:buChar char="Ø"/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减少社交属性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  <a:p>
            <a:pPr marL="342900" indent="-342900" algn="l">
              <a:lnSpc>
                <a:spcPts val="2600"/>
              </a:lnSpc>
              <a:buFont typeface="Wingdings" panose="05000000000000000000" charset="0"/>
              <a:buChar char="Ø"/>
            </a:pPr>
            <a:endParaRPr lang="zh-CN" altLang="en-US" sz="24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  <a:p>
            <a:pPr marL="342900" indent="-342900" algn="l">
              <a:lnSpc>
                <a:spcPts val="2600"/>
              </a:lnSpc>
              <a:buFont typeface="Wingdings" panose="05000000000000000000" charset="0"/>
              <a:buChar char="Ø"/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划分个人空间和公共空间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  <a:p>
            <a:pPr marL="342900" indent="-342900" algn="l">
              <a:lnSpc>
                <a:spcPts val="2600"/>
              </a:lnSpc>
              <a:buFont typeface="Wingdings" panose="05000000000000000000" charset="0"/>
              <a:buChar char="Ø"/>
            </a:pPr>
            <a:endParaRPr lang="zh-CN" altLang="en-US" sz="24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  <a:p>
            <a:pPr marL="342900" indent="-342900" algn="l">
              <a:lnSpc>
                <a:spcPts val="2600"/>
              </a:lnSpc>
              <a:buFont typeface="Wingdings" panose="05000000000000000000" charset="0"/>
              <a:buChar char="Ø"/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足迹可视化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  <a:p>
            <a:pPr marL="342900" indent="-342900" algn="l">
              <a:lnSpc>
                <a:spcPts val="2600"/>
              </a:lnSpc>
              <a:buFont typeface="Wingdings" panose="05000000000000000000" charset="0"/>
              <a:buChar char="Ø"/>
            </a:pPr>
            <a:endParaRPr lang="zh-CN" altLang="en-US" sz="24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  <a:p>
            <a:pPr marL="342900" indent="-342900" algn="l">
              <a:lnSpc>
                <a:spcPts val="2600"/>
              </a:lnSpc>
              <a:buFont typeface="Wingdings" panose="05000000000000000000" charset="0"/>
              <a:buChar char="Ø"/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......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  <a:p>
            <a:pPr algn="l">
              <a:lnSpc>
                <a:spcPts val="2600"/>
              </a:lnSpc>
            </a:pPr>
            <a:endParaRPr lang="zh-CN" altLang="en-US" sz="24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  <a:p>
            <a:pPr algn="l">
              <a:lnSpc>
                <a:spcPts val="2600"/>
              </a:lnSpc>
            </a:pPr>
            <a:endParaRPr lang="zh-CN" altLang="en-US" sz="24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  <a:p>
            <a:pPr algn="l">
              <a:lnSpc>
                <a:spcPts val="2600"/>
              </a:lnSpc>
            </a:pPr>
            <a:endParaRPr lang="zh-CN" altLang="en-US" sz="24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6144895" y="1643380"/>
            <a:ext cx="3175" cy="3921760"/>
          </a:xfrm>
          <a:prstGeom prst="line">
            <a:avLst/>
          </a:prstGeom>
          <a:ln w="15875">
            <a:solidFill>
              <a:srgbClr val="386D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 idx="4294967295"/>
          </p:nvPr>
        </p:nvSpPr>
        <p:spPr>
          <a:xfrm>
            <a:off x="1395512" y="541502"/>
            <a:ext cx="3465246" cy="454960"/>
          </a:xfrm>
        </p:spPr>
        <p:txBody>
          <a:bodyPr>
            <a:no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项目简介</a:t>
            </a:r>
            <a:endParaRPr lang="zh-CN" altLang="en-US" sz="28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468755" y="452118"/>
            <a:ext cx="6481445" cy="6267451"/>
            <a:chOff x="2095646" y="1599984"/>
            <a:chExt cx="4196103" cy="2768054"/>
          </a:xfrm>
        </p:grpSpPr>
        <p:pic>
          <p:nvPicPr>
            <p:cNvPr id="2" name="图片 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 cstate="screen"/>
            <a:stretch>
              <a:fillRect/>
            </a:stretch>
          </p:blipFill>
          <p:spPr>
            <a:xfrm>
              <a:off x="2095646" y="1599984"/>
              <a:ext cx="4196103" cy="2768054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3511476" y="2380200"/>
              <a:ext cx="1498461" cy="231092"/>
            </a:xfrm>
            <a:prstGeom prst="rect">
              <a:avLst/>
            </a:prstGeom>
            <a:solidFill>
              <a:srgbClr val="386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400">
                  <a:cs typeface="+mn-ea"/>
                  <a:sym typeface="+mn-lt"/>
                </a:rPr>
                <a:t>轻足迹</a:t>
              </a:r>
              <a:endParaRPr lang="zh-CN" altLang="en-US" sz="2400">
                <a:cs typeface="+mn-ea"/>
                <a:sym typeface="+mn-lt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527935" y="2979420"/>
            <a:ext cx="436308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轻足迹</a:t>
            </a:r>
            <a:r>
              <a:rPr lang="zh-CN" altLang="en-US" sz="2000"/>
              <a:t>是一款纯粹的旅游记录应用，减少社交属性，只为创造一本专属于你的旅游记录。</a:t>
            </a:r>
            <a:endParaRPr lang="zh-CN" altLang="en-US" sz="2000"/>
          </a:p>
          <a:p>
            <a:r>
              <a:rPr lang="zh-CN" altLang="en-US" sz="2000"/>
              <a:t>可以实现私人</a:t>
            </a:r>
            <a:r>
              <a:rPr lang="zh-CN" altLang="en-US" sz="2000"/>
              <a:t>游记记录，足迹可视化，浏览他人公开游记的功能。</a:t>
            </a:r>
            <a:endParaRPr lang="zh-CN" altLang="en-US" sz="2000"/>
          </a:p>
          <a:p>
            <a:endParaRPr lang="zh-CN" altLang="en-US" sz="2000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screen"/>
          <a:stretch>
            <a:fillRect/>
          </a:stretch>
        </p:blipFill>
        <p:spPr>
          <a:xfrm>
            <a:off x="8144851" y="1996566"/>
            <a:ext cx="2442939" cy="43868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 idx="4294967295"/>
          </p:nvPr>
        </p:nvSpPr>
        <p:spPr>
          <a:xfrm>
            <a:off x="1395512" y="541502"/>
            <a:ext cx="3465246" cy="454960"/>
          </a:xfrm>
        </p:spPr>
        <p:txBody>
          <a:bodyPr>
            <a:no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项目简介</a:t>
            </a:r>
            <a:endParaRPr lang="zh-CN" altLang="en-US" sz="28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TextBox 29"/>
          <p:cNvSpPr txBox="1"/>
          <p:nvPr/>
        </p:nvSpPr>
        <p:spPr>
          <a:xfrm>
            <a:off x="4719955" y="4589145"/>
            <a:ext cx="3141980" cy="11283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ts val="2200"/>
              </a:lnSpc>
              <a:buFont typeface="Wingdings" panose="05000000000000000000" charset="0"/>
              <a:buChar char="Ø"/>
            </a:pPr>
            <a:r>
              <a:rPr lang="zh-CN" altLang="en-US" dirty="0">
                <a:cs typeface="+mn-ea"/>
                <a:sym typeface="+mn-lt"/>
              </a:rPr>
              <a:t>发表某地的游记可以同步可视化到地图上</a:t>
            </a:r>
            <a:endParaRPr lang="zh-CN" altLang="en-US" dirty="0">
              <a:cs typeface="+mn-ea"/>
              <a:sym typeface="+mn-lt"/>
            </a:endParaRPr>
          </a:p>
          <a:p>
            <a:pPr marL="285750" indent="-285750">
              <a:lnSpc>
                <a:spcPts val="2200"/>
              </a:lnSpc>
              <a:buFont typeface="Wingdings" panose="05000000000000000000" charset="0"/>
              <a:buChar char="Ø"/>
            </a:pPr>
            <a:r>
              <a:rPr lang="zh-CN" altLang="en-US" dirty="0">
                <a:cs typeface="+mn-ea"/>
                <a:sym typeface="+mn-lt"/>
              </a:rPr>
              <a:t>点击地图的区域可以搜索到该地的游记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3" name="TextBox 29"/>
          <p:cNvSpPr txBox="1"/>
          <p:nvPr/>
        </p:nvSpPr>
        <p:spPr>
          <a:xfrm>
            <a:off x="1783080" y="2280920"/>
            <a:ext cx="3077845" cy="19748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marL="285750" indent="-285750">
              <a:lnSpc>
                <a:spcPts val="2200"/>
              </a:lnSpc>
              <a:buFont typeface="Wingdings" panose="05000000000000000000" charset="0"/>
              <a:buChar char="Ø"/>
            </a:pPr>
            <a:r>
              <a:rPr lang="zh-CN" altLang="en-US" dirty="0">
                <a:cs typeface="+mn-ea"/>
                <a:sym typeface="+mn-lt"/>
              </a:rPr>
              <a:t>撰写游记，标记地点，可选择游记公开还是私密</a:t>
            </a:r>
            <a:endParaRPr lang="zh-CN" altLang="en-US" dirty="0">
              <a:cs typeface="+mn-ea"/>
              <a:sym typeface="+mn-lt"/>
            </a:endParaRPr>
          </a:p>
          <a:p>
            <a:pPr marL="285750" indent="-285750">
              <a:lnSpc>
                <a:spcPts val="2200"/>
              </a:lnSpc>
              <a:buFont typeface="Wingdings" panose="05000000000000000000" charset="0"/>
              <a:buChar char="Ø"/>
            </a:pPr>
            <a:r>
              <a:rPr lang="zh-CN" altLang="en-US" dirty="0">
                <a:cs typeface="+mn-ea"/>
                <a:sym typeface="+mn-lt"/>
              </a:rPr>
              <a:t>可以看他人设为公开的游记，可以点赞，评论，关注</a:t>
            </a:r>
            <a:endParaRPr lang="zh-CN" altLang="en-US" dirty="0">
              <a:cs typeface="+mn-ea"/>
              <a:sym typeface="+mn-lt"/>
            </a:endParaRPr>
          </a:p>
          <a:p>
            <a:pPr marL="285750" indent="-285750">
              <a:lnSpc>
                <a:spcPts val="2200"/>
              </a:lnSpc>
              <a:buFont typeface="Wingdings" panose="05000000000000000000" charset="0"/>
              <a:buChar char="Ø"/>
            </a:pPr>
            <a:r>
              <a:rPr lang="zh-CN" altLang="en-US" dirty="0">
                <a:cs typeface="+mn-ea"/>
                <a:sym typeface="+mn-lt"/>
              </a:rPr>
              <a:t>没有私信功能，减少社交属性</a:t>
            </a:r>
            <a:endParaRPr lang="zh-CN" altLang="en-US" dirty="0">
              <a:cs typeface="+mn-ea"/>
              <a:sym typeface="+mn-lt"/>
            </a:endParaRPr>
          </a:p>
          <a:p>
            <a:pPr marL="285750" indent="-285750">
              <a:lnSpc>
                <a:spcPts val="2200"/>
              </a:lnSpc>
              <a:buFont typeface="Wingdings" panose="05000000000000000000" charset="0"/>
              <a:buChar char="Ø"/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5" name="TextBox 29"/>
          <p:cNvSpPr txBox="1"/>
          <p:nvPr/>
        </p:nvSpPr>
        <p:spPr>
          <a:xfrm>
            <a:off x="7481580" y="2300435"/>
            <a:ext cx="2764898" cy="14103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ts val="2200"/>
              </a:lnSpc>
              <a:buFont typeface="Wingdings" panose="05000000000000000000" charset="0"/>
              <a:buChar char="Ø"/>
            </a:pPr>
            <a:r>
              <a:rPr lang="zh-CN" altLang="en-US" dirty="0">
                <a:cs typeface="+mn-ea"/>
                <a:sym typeface="+mn-lt"/>
              </a:rPr>
              <a:t>按时间线显示本人写的全部文章</a:t>
            </a:r>
            <a:endParaRPr lang="zh-CN" altLang="en-US" dirty="0">
              <a:cs typeface="+mn-ea"/>
              <a:sym typeface="+mn-lt"/>
            </a:endParaRPr>
          </a:p>
          <a:p>
            <a:pPr marL="285750" indent="-285750">
              <a:lnSpc>
                <a:spcPts val="2200"/>
              </a:lnSpc>
              <a:buFont typeface="Wingdings" panose="05000000000000000000" charset="0"/>
              <a:buChar char="Ø"/>
            </a:pPr>
            <a:r>
              <a:rPr lang="zh-CN" altLang="en-US" dirty="0">
                <a:cs typeface="+mn-ea"/>
                <a:sym typeface="+mn-lt"/>
              </a:rPr>
              <a:t>旅游回忆报告</a:t>
            </a:r>
            <a:endParaRPr lang="zh-CN" altLang="en-US" dirty="0">
              <a:cs typeface="+mn-ea"/>
              <a:sym typeface="+mn-lt"/>
            </a:endParaRPr>
          </a:p>
          <a:p>
            <a:pPr marL="285750" indent="-285750">
              <a:lnSpc>
                <a:spcPts val="2200"/>
              </a:lnSpc>
              <a:buFont typeface="Wingdings" panose="05000000000000000000" charset="0"/>
              <a:buChar char="Ø"/>
            </a:pPr>
            <a:r>
              <a:rPr lang="zh-CN" altLang="en-US" dirty="0">
                <a:cs typeface="+mn-ea"/>
                <a:sym typeface="+mn-lt"/>
              </a:rPr>
              <a:t>查看我的点赞关注</a:t>
            </a:r>
            <a:endParaRPr lang="zh-CN" altLang="en-US" dirty="0">
              <a:cs typeface="+mn-ea"/>
              <a:sym typeface="+mn-lt"/>
            </a:endParaRPr>
          </a:p>
          <a:p>
            <a:pPr>
              <a:lnSpc>
                <a:spcPts val="22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8" name="TextBox 34"/>
          <p:cNvSpPr txBox="1"/>
          <p:nvPr/>
        </p:nvSpPr>
        <p:spPr>
          <a:xfrm>
            <a:off x="2438819" y="1797202"/>
            <a:ext cx="1224280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2400" b="1" dirty="0">
                <a:solidFill>
                  <a:srgbClr val="386D52"/>
                </a:solidFill>
                <a:cs typeface="+mn-ea"/>
                <a:sym typeface="+mn-lt"/>
              </a:rPr>
              <a:t>游记模块</a:t>
            </a:r>
            <a:endParaRPr lang="zh-CN" altLang="en-US" sz="2400" b="1" dirty="0">
              <a:solidFill>
                <a:srgbClr val="386D52"/>
              </a:solidFill>
              <a:cs typeface="+mn-ea"/>
              <a:sym typeface="+mn-lt"/>
            </a:endParaRPr>
          </a:p>
        </p:txBody>
      </p:sp>
      <p:sp>
        <p:nvSpPr>
          <p:cNvPr id="29" name="TextBox 34"/>
          <p:cNvSpPr txBox="1"/>
          <p:nvPr/>
        </p:nvSpPr>
        <p:spPr>
          <a:xfrm>
            <a:off x="5483702" y="4120817"/>
            <a:ext cx="1224280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386D52"/>
                </a:solidFill>
                <a:latin typeface="+mn-lt"/>
                <a:ea typeface="+mn-ea"/>
                <a:cs typeface="+mn-ea"/>
                <a:sym typeface="+mn-lt"/>
              </a:rPr>
              <a:t>足迹地图</a:t>
            </a:r>
            <a:endParaRPr lang="zh-CN" altLang="en-US" dirty="0">
              <a:solidFill>
                <a:srgbClr val="386D5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" name="TextBox 34"/>
          <p:cNvSpPr txBox="1"/>
          <p:nvPr/>
        </p:nvSpPr>
        <p:spPr>
          <a:xfrm>
            <a:off x="7481580" y="1806985"/>
            <a:ext cx="1224280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2400" b="1" dirty="0">
                <a:solidFill>
                  <a:srgbClr val="386D52"/>
                </a:solidFill>
                <a:cs typeface="+mn-ea"/>
                <a:sym typeface="+mn-lt"/>
              </a:rPr>
              <a:t>个人空间</a:t>
            </a:r>
            <a:endParaRPr lang="zh-CN" altLang="en-US" sz="2400" b="1" dirty="0">
              <a:solidFill>
                <a:srgbClr val="386D52"/>
              </a:solidFill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892040" y="1786507"/>
            <a:ext cx="2468300" cy="2226425"/>
            <a:chOff x="4810273" y="2739527"/>
            <a:chExt cx="2673559" cy="2457347"/>
          </a:xfrm>
        </p:grpSpPr>
        <p:grpSp>
          <p:nvGrpSpPr>
            <p:cNvPr id="5" name="组合 4"/>
            <p:cNvGrpSpPr/>
            <p:nvPr/>
          </p:nvGrpSpPr>
          <p:grpSpPr>
            <a:xfrm rot="1559260">
              <a:off x="4810273" y="2739527"/>
              <a:ext cx="2673559" cy="2099502"/>
              <a:chOff x="4015546" y="1694774"/>
              <a:chExt cx="4563259" cy="3829375"/>
            </a:xfrm>
          </p:grpSpPr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1" cstate="screen"/>
              <a:stretch>
                <a:fillRect/>
              </a:stretch>
            </p:blipFill>
            <p:spPr>
              <a:xfrm rot="4018447">
                <a:off x="5826316" y="1694774"/>
                <a:ext cx="2752489" cy="2752489"/>
              </a:xfrm>
              <a:prstGeom prst="rect">
                <a:avLst/>
              </a:prstGeom>
            </p:spPr>
          </p:pic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1" cstate="screen"/>
              <a:stretch>
                <a:fillRect/>
              </a:stretch>
            </p:blipFill>
            <p:spPr>
              <a:xfrm rot="3958447" flipH="1" flipV="1">
                <a:off x="4015546" y="2771660"/>
                <a:ext cx="2752489" cy="2752489"/>
              </a:xfrm>
              <a:prstGeom prst="rect">
                <a:avLst/>
              </a:prstGeom>
            </p:spPr>
          </p:pic>
        </p:grp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1" cstate="screen"/>
            <a:stretch>
              <a:fillRect/>
            </a:stretch>
          </p:blipFill>
          <p:spPr>
            <a:xfrm flipV="1">
              <a:off x="5486066" y="3553613"/>
              <a:ext cx="1480974" cy="164326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169208" y="1802480"/>
            <a:ext cx="1412050" cy="141205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 flipV="1">
            <a:off x="5573178" y="3009113"/>
            <a:ext cx="1412050" cy="14120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395512" y="541502"/>
            <a:ext cx="3434396" cy="454960"/>
          </a:xfrm>
        </p:spPr>
        <p:txBody>
          <a:bodyPr>
            <a:no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主要创新点</a:t>
            </a:r>
            <a:endParaRPr lang="zh-CN" altLang="en-US" sz="28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0" name="TextBox 7"/>
          <p:cNvSpPr txBox="1"/>
          <p:nvPr/>
        </p:nvSpPr>
        <p:spPr>
          <a:xfrm>
            <a:off x="2772593" y="1808051"/>
            <a:ext cx="1133105" cy="369332"/>
          </a:xfrm>
          <a:prstGeom prst="homePlate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386D52"/>
                </a:solidFill>
                <a:cs typeface="+mn-ea"/>
                <a:sym typeface="+mn-lt"/>
              </a:rPr>
              <a:t>创新一</a:t>
            </a:r>
            <a:endParaRPr lang="zh-CN" altLang="en-US" sz="2400" b="1" dirty="0">
              <a:solidFill>
                <a:srgbClr val="386D52"/>
              </a:solidFill>
              <a:cs typeface="+mn-ea"/>
              <a:sym typeface="+mn-lt"/>
            </a:endParaRPr>
          </a:p>
        </p:txBody>
      </p:sp>
      <p:sp>
        <p:nvSpPr>
          <p:cNvPr id="71" name="TextBox 16"/>
          <p:cNvSpPr txBox="1"/>
          <p:nvPr/>
        </p:nvSpPr>
        <p:spPr>
          <a:xfrm flipH="1">
            <a:off x="4143750" y="3008967"/>
            <a:ext cx="103813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386D52"/>
                </a:solidFill>
                <a:cs typeface="+mn-ea"/>
                <a:sym typeface="+mn-lt"/>
              </a:rPr>
              <a:t>创新二</a:t>
            </a:r>
            <a:endParaRPr lang="zh-CN" altLang="en-US" sz="2400" b="1" dirty="0">
              <a:solidFill>
                <a:srgbClr val="386D52"/>
              </a:solidFill>
              <a:cs typeface="+mn-ea"/>
              <a:sym typeface="+mn-lt"/>
            </a:endParaRPr>
          </a:p>
        </p:txBody>
      </p:sp>
      <p:sp>
        <p:nvSpPr>
          <p:cNvPr id="74" name="TextBox 35"/>
          <p:cNvSpPr txBox="1"/>
          <p:nvPr/>
        </p:nvSpPr>
        <p:spPr>
          <a:xfrm>
            <a:off x="2936716" y="2255187"/>
            <a:ext cx="3642470" cy="563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l">
              <a:lnSpc>
                <a:spcPts val="2200"/>
              </a:lnSpc>
            </a:pP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可以选择游记公开或私密，划分公共和私密空间。</a:t>
            </a:r>
            <a:endParaRPr lang="zh-CN" altLang="en-US" sz="1800" dirty="0">
              <a:solidFill>
                <a:schemeClr val="bg2">
                  <a:lumMod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6" name="TextBox 44"/>
          <p:cNvSpPr txBox="1"/>
          <p:nvPr/>
        </p:nvSpPr>
        <p:spPr>
          <a:xfrm>
            <a:off x="2031023" y="3591028"/>
            <a:ext cx="3535668" cy="845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l">
              <a:lnSpc>
                <a:spcPts val="2200"/>
              </a:lnSpc>
            </a:pP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发表的游记可以同步到足迹地图上，以区域块的填充颜色区别开是否来过此地</a:t>
            </a:r>
            <a:endParaRPr lang="zh-CN" altLang="en-US" sz="1800" dirty="0">
              <a:solidFill>
                <a:schemeClr val="bg2">
                  <a:lumMod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0" name="TextBox 6"/>
          <p:cNvSpPr txBox="1"/>
          <p:nvPr/>
        </p:nvSpPr>
        <p:spPr>
          <a:xfrm>
            <a:off x="1419158" y="2125643"/>
            <a:ext cx="970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386D52"/>
                </a:solidFill>
                <a:cs typeface="+mn-ea"/>
                <a:sym typeface="+mn-lt"/>
              </a:rPr>
              <a:t>01</a:t>
            </a:r>
            <a:endParaRPr lang="zh-CN" altLang="en-US" sz="3200" b="1" dirty="0">
              <a:solidFill>
                <a:srgbClr val="386D52"/>
              </a:solidFill>
              <a:cs typeface="+mn-ea"/>
              <a:sym typeface="+mn-lt"/>
            </a:endParaRPr>
          </a:p>
        </p:txBody>
      </p:sp>
      <p:sp>
        <p:nvSpPr>
          <p:cNvPr id="81" name="TextBox 6"/>
          <p:cNvSpPr txBox="1"/>
          <p:nvPr/>
        </p:nvSpPr>
        <p:spPr>
          <a:xfrm>
            <a:off x="5794308" y="3423465"/>
            <a:ext cx="970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386D52"/>
                </a:solidFill>
                <a:cs typeface="+mn-ea"/>
                <a:sym typeface="+mn-lt"/>
              </a:rPr>
              <a:t>02</a:t>
            </a:r>
            <a:endParaRPr lang="zh-CN" altLang="en-US" sz="3200" b="1" dirty="0">
              <a:solidFill>
                <a:srgbClr val="386D52"/>
              </a:solidFill>
              <a:cs typeface="+mn-ea"/>
              <a:sym typeface="+mn-lt"/>
            </a:endParaRPr>
          </a:p>
        </p:txBody>
      </p:sp>
      <p:pic>
        <p:nvPicPr>
          <p:cNvPr id="3" name="图片 2" descr="1PN)A41I`(4LURH10O]870A"/>
          <p:cNvPicPr>
            <a:picLocks noChangeAspect="1"/>
          </p:cNvPicPr>
          <p:nvPr/>
        </p:nvPicPr>
        <p:blipFill>
          <a:blip r:embed="rId2"/>
          <a:srcRect l="2328" t="1151" r="39241" b="4497"/>
          <a:stretch>
            <a:fillRect/>
          </a:stretch>
        </p:blipFill>
        <p:spPr>
          <a:xfrm>
            <a:off x="6965950" y="2260600"/>
            <a:ext cx="4131945" cy="3053080"/>
          </a:xfrm>
          <a:prstGeom prst="rect">
            <a:avLst/>
          </a:prstGeom>
        </p:spPr>
      </p:pic>
      <p:sp>
        <p:nvSpPr>
          <p:cNvPr id="5" name="TextBox 7"/>
          <p:cNvSpPr txBox="1"/>
          <p:nvPr/>
        </p:nvSpPr>
        <p:spPr>
          <a:xfrm>
            <a:off x="2772593" y="4944951"/>
            <a:ext cx="1133105" cy="368934"/>
          </a:xfrm>
          <a:prstGeom prst="homePlate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386D52"/>
                </a:solidFill>
                <a:cs typeface="+mn-ea"/>
                <a:sym typeface="+mn-lt"/>
              </a:rPr>
              <a:t>创新三</a:t>
            </a:r>
            <a:endParaRPr lang="zh-CN" altLang="en-US" sz="2400" b="1" dirty="0">
              <a:solidFill>
                <a:srgbClr val="386D52"/>
              </a:solidFill>
              <a:cs typeface="+mn-ea"/>
              <a:sym typeface="+mn-lt"/>
            </a:endParaRPr>
          </a:p>
        </p:txBody>
      </p:sp>
      <p:sp>
        <p:nvSpPr>
          <p:cNvPr id="6" name="TextBox 35"/>
          <p:cNvSpPr txBox="1"/>
          <p:nvPr/>
        </p:nvSpPr>
        <p:spPr>
          <a:xfrm>
            <a:off x="2936716" y="5392087"/>
            <a:ext cx="3642470" cy="5638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l">
              <a:lnSpc>
                <a:spcPts val="2200"/>
              </a:lnSpc>
            </a:pP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旅游回忆录功能。可视化你的旅游记录</a:t>
            </a:r>
            <a:endParaRPr lang="zh-CN" altLang="en-US" sz="1800" dirty="0">
              <a:solidFill>
                <a:schemeClr val="bg2">
                  <a:lumMod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19158" y="5262543"/>
            <a:ext cx="9701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386D52"/>
                </a:solidFill>
                <a:cs typeface="+mn-ea"/>
                <a:sym typeface="+mn-lt"/>
              </a:rPr>
              <a:t>03</a:t>
            </a:r>
            <a:endParaRPr lang="zh-CN" altLang="en-US" sz="3200" b="1" dirty="0">
              <a:solidFill>
                <a:srgbClr val="386D52"/>
              </a:solidFill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1169208" y="4967320"/>
            <a:ext cx="1412050" cy="141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screen"/>
          <a:srcRect l="9424" t="3327" r="12604" b="3327"/>
          <a:stretch>
            <a:fillRect/>
          </a:stretch>
        </p:blipFill>
        <p:spPr>
          <a:xfrm>
            <a:off x="2605180" y="841765"/>
            <a:ext cx="8111588" cy="49603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screen"/>
          <a:srcRect l="84062" t="76287"/>
          <a:stretch>
            <a:fillRect/>
          </a:stretch>
        </p:blipFill>
        <p:spPr>
          <a:xfrm>
            <a:off x="8911492" y="4209199"/>
            <a:ext cx="3280508" cy="264880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280691" y="520927"/>
            <a:ext cx="1620623" cy="769441"/>
          </a:xfrm>
          <a:prstGeom prst="rect">
            <a:avLst/>
          </a:prstGeom>
          <a:solidFill>
            <a:srgbClr val="386D52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400">
                <a:solidFill>
                  <a:srgbClr val="386D52"/>
                </a:solidFill>
                <a:latin typeface="字体视界-小和尚拼音版" panose="02000500000000000000" pitchFamily="2" charset="-122"/>
                <a:ea typeface="字体视界-小和尚拼音版" panose="02000500000000000000" pitchFamily="2" charset="-122"/>
              </a:defRPr>
            </a:lvl1pPr>
          </a:lstStyle>
          <a:p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212934" y="517987"/>
            <a:ext cx="17283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cs typeface="+mn-ea"/>
                <a:sym typeface="+mn-lt"/>
              </a:rPr>
              <a:t>第二篇</a:t>
            </a:r>
            <a:endParaRPr lang="zh-CN" altLang="en-US" sz="4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039254" y="2301167"/>
            <a:ext cx="3243580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rgbClr val="386D52"/>
                </a:solidFill>
                <a:cs typeface="+mn-ea"/>
                <a:sym typeface="+mn-lt"/>
              </a:rPr>
              <a:t>设计及实现</a:t>
            </a:r>
            <a:endParaRPr lang="zh-CN" altLang="en-US" sz="4800" b="1" dirty="0">
              <a:solidFill>
                <a:srgbClr val="386D52"/>
              </a:solidFill>
              <a:cs typeface="+mn-ea"/>
              <a:sym typeface="+mn-lt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334269" y="3131087"/>
            <a:ext cx="4695952" cy="0"/>
          </a:xfrm>
          <a:prstGeom prst="line">
            <a:avLst/>
          </a:prstGeom>
          <a:ln w="15875">
            <a:solidFill>
              <a:srgbClr val="386D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screen"/>
          <a:srcRect r="67917"/>
          <a:stretch>
            <a:fillRect/>
          </a:stretch>
        </p:blipFill>
        <p:spPr>
          <a:xfrm>
            <a:off x="0" y="806"/>
            <a:ext cx="3911600" cy="6857194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587992" y="3382466"/>
            <a:ext cx="2461580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342900" indent="-342900">
              <a:buClr>
                <a:srgbClr val="386D52"/>
              </a:buClr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系统结构图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70817" y="3382466"/>
            <a:ext cx="2461580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342900" indent="-342900">
              <a:buClr>
                <a:srgbClr val="386D52"/>
              </a:buClr>
              <a:buFont typeface="Wingdings" panose="05000000000000000000" pitchFamily="2" charset="2"/>
              <a:buChar char="ü"/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技术介绍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395512" y="541502"/>
            <a:ext cx="3434396" cy="454960"/>
          </a:xfrm>
        </p:spPr>
        <p:txBody>
          <a:bodyPr>
            <a:no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系统结构图</a:t>
            </a:r>
            <a:endParaRPr lang="zh-CN" altLang="en-US" sz="28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3" name="图片 2" descr="系统结构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0090" y="541655"/>
            <a:ext cx="8212455" cy="6369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12053.999253738682,&quot;width&quot;:12466.000697121377}"/>
</p:tagLst>
</file>

<file path=ppt/tags/tag2.xml><?xml version="1.0" encoding="utf-8"?>
<p:tagLst xmlns:p="http://schemas.openxmlformats.org/presentationml/2006/main">
  <p:tag name="REFSHAPE" val="779895044"/>
  <p:tag name="KSO_WM_UNIT_PLACING_PICTURE_USER_VIEWPORT" val="{&quot;height&quot;:6908.4078740157483,&quot;width&quot;:3847.1480314960631}"/>
</p:tagLst>
</file>

<file path=ppt/tags/tag3.xml><?xml version="1.0" encoding="utf-8"?>
<p:tagLst xmlns:p="http://schemas.openxmlformats.org/presentationml/2006/main">
  <p:tag name="KSO_WM_UNIT_PLACING_PICTURE_USER_VIEWPORT" val="{&quot;height&quot;:6370,&quot;width&quot;:6280}"/>
</p:tagLst>
</file>

<file path=ppt/tags/tag4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7462*3700*726*726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444qbczi">
      <a:majorFont>
        <a:latin typeface="Arial"/>
        <a:ea typeface="仿宋"/>
        <a:cs typeface=""/>
      </a:majorFont>
      <a:minorFont>
        <a:latin typeface="Arial"/>
        <a:ea typeface="仿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977</Words>
  <Application>WPS 演示</Application>
  <PresentationFormat>自定义</PresentationFormat>
  <Paragraphs>195</Paragraphs>
  <Slides>18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0" baseType="lpstr">
      <vt:lpstr>Arial</vt:lpstr>
      <vt:lpstr>宋体</vt:lpstr>
      <vt:lpstr>Wingdings</vt:lpstr>
      <vt:lpstr>Calibri</vt:lpstr>
      <vt:lpstr>微软雅黑</vt:lpstr>
      <vt:lpstr>字体视界-小和尚拼音版</vt:lpstr>
      <vt:lpstr>Wingdings</vt:lpstr>
      <vt:lpstr>微软雅黑 Light</vt:lpstr>
      <vt:lpstr>仿宋</vt:lpstr>
      <vt:lpstr>Arial Unicode MS</vt:lpstr>
      <vt:lpstr>等线</vt:lpstr>
      <vt:lpstr>第一PPT，www.1ppt.com</vt:lpstr>
      <vt:lpstr>PowerPoint 演示文稿</vt:lpstr>
      <vt:lpstr>PowerPoint 演示文稿</vt:lpstr>
      <vt:lpstr>PowerPoint 演示文稿</vt:lpstr>
      <vt:lpstr>选题背景</vt:lpstr>
      <vt:lpstr>项目简介</vt:lpstr>
      <vt:lpstr>项目简介</vt:lpstr>
      <vt:lpstr>主要创新点</vt:lpstr>
      <vt:lpstr>PowerPoint 演示文稿</vt:lpstr>
      <vt:lpstr>系统结构图</vt:lpstr>
      <vt:lpstr>技术介绍</vt:lpstr>
      <vt:lpstr>PowerPoint 演示文稿</vt:lpstr>
      <vt:lpstr>小组分工</vt:lpstr>
      <vt:lpstr>PowerPoint 演示文稿</vt:lpstr>
      <vt:lpstr>文档展示</vt:lpstr>
      <vt:lpstr>文档展示</vt:lpstr>
      <vt:lpstr>系统展示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开题报告</dc:title>
  <dc:creator>第一PPT</dc:creator>
  <cp:keywords>www.1ppt.com</cp:keywords>
  <dc:description>www.1ppt.com</dc:description>
  <cp:lastModifiedBy>港真。</cp:lastModifiedBy>
  <cp:revision>197</cp:revision>
  <dcterms:created xsi:type="dcterms:W3CDTF">2019-04-12T03:48:00Z</dcterms:created>
  <dcterms:modified xsi:type="dcterms:W3CDTF">2020-06-14T13:36:01Z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